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16"/>
  </p:notesMasterIdLst>
  <p:handoutMasterIdLst>
    <p:handoutMasterId r:id="rId117"/>
  </p:handoutMasterIdLst>
  <p:sldIdLst>
    <p:sldId id="293" r:id="rId2"/>
    <p:sldId id="365" r:id="rId3"/>
    <p:sldId id="370" r:id="rId4"/>
    <p:sldId id="414" r:id="rId5"/>
    <p:sldId id="369" r:id="rId6"/>
    <p:sldId id="363" r:id="rId7"/>
    <p:sldId id="372" r:id="rId8"/>
    <p:sldId id="373" r:id="rId9"/>
    <p:sldId id="367" r:id="rId10"/>
    <p:sldId id="374" r:id="rId11"/>
    <p:sldId id="467" r:id="rId12"/>
    <p:sldId id="366" r:id="rId13"/>
    <p:sldId id="421" r:id="rId14"/>
    <p:sldId id="437" r:id="rId15"/>
    <p:sldId id="443" r:id="rId16"/>
    <p:sldId id="444" r:id="rId17"/>
    <p:sldId id="452" r:id="rId18"/>
    <p:sldId id="423" r:id="rId19"/>
    <p:sldId id="457" r:id="rId20"/>
    <p:sldId id="449" r:id="rId21"/>
    <p:sldId id="464" r:id="rId22"/>
    <p:sldId id="458" r:id="rId23"/>
    <p:sldId id="456" r:id="rId24"/>
    <p:sldId id="454" r:id="rId25"/>
    <p:sldId id="470" r:id="rId26"/>
    <p:sldId id="450" r:id="rId27"/>
    <p:sldId id="461" r:id="rId28"/>
    <p:sldId id="453" r:id="rId29"/>
    <p:sldId id="460" r:id="rId30"/>
    <p:sldId id="466" r:id="rId31"/>
    <p:sldId id="465" r:id="rId32"/>
    <p:sldId id="357" r:id="rId33"/>
    <p:sldId id="355" r:id="rId34"/>
    <p:sldId id="358" r:id="rId35"/>
    <p:sldId id="428" r:id="rId36"/>
    <p:sldId id="427" r:id="rId37"/>
    <p:sldId id="426" r:id="rId38"/>
    <p:sldId id="336" r:id="rId39"/>
    <p:sldId id="359" r:id="rId40"/>
    <p:sldId id="434" r:id="rId41"/>
    <p:sldId id="326" r:id="rId42"/>
    <p:sldId id="327" r:id="rId43"/>
    <p:sldId id="309" r:id="rId44"/>
    <p:sldId id="329" r:id="rId45"/>
    <p:sldId id="330" r:id="rId46"/>
    <p:sldId id="331" r:id="rId47"/>
    <p:sldId id="375" r:id="rId48"/>
    <p:sldId id="376" r:id="rId49"/>
    <p:sldId id="377" r:id="rId50"/>
    <p:sldId id="312" r:id="rId51"/>
    <p:sldId id="341" r:id="rId52"/>
    <p:sldId id="415" r:id="rId53"/>
    <p:sldId id="416" r:id="rId54"/>
    <p:sldId id="418" r:id="rId55"/>
    <p:sldId id="420" r:id="rId56"/>
    <p:sldId id="419" r:id="rId57"/>
    <p:sldId id="349" r:id="rId58"/>
    <p:sldId id="408" r:id="rId59"/>
    <p:sldId id="317" r:id="rId60"/>
    <p:sldId id="286" r:id="rId61"/>
    <p:sldId id="307" r:id="rId62"/>
    <p:sldId id="269" r:id="rId63"/>
    <p:sldId id="263" r:id="rId64"/>
    <p:sldId id="289" r:id="rId65"/>
    <p:sldId id="425" r:id="rId66"/>
    <p:sldId id="442" r:id="rId67"/>
    <p:sldId id="410" r:id="rId68"/>
    <p:sldId id="407" r:id="rId69"/>
    <p:sldId id="412" r:id="rId70"/>
    <p:sldId id="266" r:id="rId71"/>
    <p:sldId id="401" r:id="rId72"/>
    <p:sldId id="352" r:id="rId73"/>
    <p:sldId id="353" r:id="rId74"/>
    <p:sldId id="290" r:id="rId75"/>
    <p:sldId id="399" r:id="rId76"/>
    <p:sldId id="354" r:id="rId77"/>
    <p:sldId id="387" r:id="rId78"/>
    <p:sldId id="402" r:id="rId79"/>
    <p:sldId id="403" r:id="rId80"/>
    <p:sldId id="381" r:id="rId81"/>
    <p:sldId id="292" r:id="rId82"/>
    <p:sldId id="405" r:id="rId83"/>
    <p:sldId id="413" r:id="rId84"/>
    <p:sldId id="406" r:id="rId85"/>
    <p:sldId id="422" r:id="rId86"/>
    <p:sldId id="445" r:id="rId87"/>
    <p:sldId id="389" r:id="rId88"/>
    <p:sldId id="398" r:id="rId89"/>
    <p:sldId id="390" r:id="rId90"/>
    <p:sldId id="395" r:id="rId91"/>
    <p:sldId id="391" r:id="rId92"/>
    <p:sldId id="393" r:id="rId93"/>
    <p:sldId id="397" r:id="rId94"/>
    <p:sldId id="385" r:id="rId95"/>
    <p:sldId id="386" r:id="rId96"/>
    <p:sldId id="411" r:id="rId97"/>
    <p:sldId id="396" r:id="rId98"/>
    <p:sldId id="471" r:id="rId99"/>
    <p:sldId id="469" r:id="rId100"/>
    <p:sldId id="468" r:id="rId101"/>
    <p:sldId id="278" r:id="rId102"/>
    <p:sldId id="294" r:id="rId103"/>
    <p:sldId id="295" r:id="rId104"/>
    <p:sldId id="281" r:id="rId105"/>
    <p:sldId id="433" r:id="rId106"/>
    <p:sldId id="440" r:id="rId107"/>
    <p:sldId id="276" r:id="rId108"/>
    <p:sldId id="439" r:id="rId109"/>
    <p:sldId id="280" r:id="rId110"/>
    <p:sldId id="279" r:id="rId111"/>
    <p:sldId id="438" r:id="rId112"/>
    <p:sldId id="325" r:id="rId113"/>
    <p:sldId id="380" r:id="rId114"/>
    <p:sldId id="447" r:id="rId11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113" algn="l"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226" algn="l"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341" algn="l"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453" algn="l"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5566" algn="l" defTabSz="457113" rtl="0" eaLnBrk="1" latinLnBrk="0" hangingPunct="1">
      <a:defRPr kern="1200">
        <a:solidFill>
          <a:schemeClr val="tx1"/>
        </a:solidFill>
        <a:latin typeface="Arial" charset="0"/>
        <a:ea typeface="ＭＳ Ｐゴシック" charset="-128"/>
        <a:cs typeface="ＭＳ Ｐゴシック" charset="-128"/>
      </a:defRPr>
    </a:lvl6pPr>
    <a:lvl7pPr marL="2742679" algn="l" defTabSz="457113" rtl="0" eaLnBrk="1" latinLnBrk="0" hangingPunct="1">
      <a:defRPr kern="1200">
        <a:solidFill>
          <a:schemeClr val="tx1"/>
        </a:solidFill>
        <a:latin typeface="Arial" charset="0"/>
        <a:ea typeface="ＭＳ Ｐゴシック" charset="-128"/>
        <a:cs typeface="ＭＳ Ｐゴシック" charset="-128"/>
      </a:defRPr>
    </a:lvl7pPr>
    <a:lvl8pPr marL="3199794" algn="l" defTabSz="457113" rtl="0" eaLnBrk="1" latinLnBrk="0" hangingPunct="1">
      <a:defRPr kern="1200">
        <a:solidFill>
          <a:schemeClr val="tx1"/>
        </a:solidFill>
        <a:latin typeface="Arial" charset="0"/>
        <a:ea typeface="ＭＳ Ｐゴシック" charset="-128"/>
        <a:cs typeface="ＭＳ Ｐゴシック" charset="-128"/>
      </a:defRPr>
    </a:lvl8pPr>
    <a:lvl9pPr marL="3656907" algn="l" defTabSz="457113"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b" initials="D" lastIdx="4" clrIdx="0"/>
</p:cmAuthorLst>
</file>

<file path=ppt/presProps.xml><?xml version="1.0" encoding="utf-8"?>
<p:presentationPr xmlns:a="http://schemas.openxmlformats.org/drawingml/2006/main" xmlns:r="http://schemas.openxmlformats.org/officeDocument/2006/relationships" xmlns:p="http://schemas.openxmlformats.org/presentationml/2006/main">
  <p:prnPr clrMode="gray" scaleToFitPaper="1"/>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29" autoAdjust="0"/>
    <p:restoredTop sz="73469" autoAdjust="0"/>
  </p:normalViewPr>
  <p:slideViewPr>
    <p:cSldViewPr snapToGrid="0" showGuides="1">
      <p:cViewPr>
        <p:scale>
          <a:sx n="103" d="100"/>
          <a:sy n="103" d="100"/>
        </p:scale>
        <p:origin x="-1496" y="824"/>
      </p:cViewPr>
      <p:guideLst>
        <p:guide orient="horz" pos="2160"/>
        <p:guide pos="2880"/>
      </p:guideLst>
    </p:cSldViewPr>
  </p:slideViewPr>
  <p:notesTextViewPr>
    <p:cViewPr>
      <p:scale>
        <a:sx n="1" d="1"/>
        <a:sy n="1" d="1"/>
      </p:scale>
      <p:origin x="0" y="152"/>
    </p:cViewPr>
  </p:notesTextViewPr>
  <p:sorterViewPr>
    <p:cViewPr>
      <p:scale>
        <a:sx n="72" d="100"/>
        <a:sy n="72" d="100"/>
      </p:scale>
      <p:origin x="0" y="0"/>
    </p:cViewPr>
  </p:sorterViewPr>
  <p:notesViewPr>
    <p:cSldViewPr showGuides="1">
      <p:cViewPr varScale="1">
        <p:scale>
          <a:sx n="87" d="100"/>
          <a:sy n="87" d="100"/>
        </p:scale>
        <p:origin x="-1992"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presProps" Target="presProps.xml"/><Relationship Id="rId121" Type="http://schemas.openxmlformats.org/officeDocument/2006/relationships/viewProps" Target="viewProps.xml"/><Relationship Id="rId122" Type="http://schemas.openxmlformats.org/officeDocument/2006/relationships/theme" Target="theme/theme1.xml"/><Relationship Id="rId12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notesMaster" Target="notesMasters/notesMaster1.xml"/><Relationship Id="rId117" Type="http://schemas.openxmlformats.org/officeDocument/2006/relationships/handoutMaster" Target="handoutMasters/handoutMaster1.xml"/><Relationship Id="rId118" Type="http://schemas.openxmlformats.org/officeDocument/2006/relationships/printerSettings" Target="printerSettings/printerSettings1.bin"/><Relationship Id="rId119" Type="http://schemas.openxmlformats.org/officeDocument/2006/relationships/commentAuthors" Target="commentAuthor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26244D-930C-43C8-8133-9A8EA167991E}" type="doc">
      <dgm:prSet loTypeId="urn:microsoft.com/office/officeart/2005/8/layout/chevron1" loCatId="process" qsTypeId="urn:microsoft.com/office/officeart/2005/8/quickstyle/3d2" qsCatId="3D" csTypeId="urn:microsoft.com/office/officeart/2005/8/colors/accent1_2" csCatId="accent1" phldr="1"/>
      <dgm:spPr/>
    </dgm:pt>
    <dgm:pt modelId="{79C3ABA0-4093-4D69-B4C1-21A0E3D9C25A}">
      <dgm:prSet phldrT="[Text]"/>
      <dgm:spPr>
        <a:gradFill flip="none" rotWithShape="1">
          <a:gsLst>
            <a:gs pos="0">
              <a:srgbClr val="03D4A8"/>
            </a:gs>
            <a:gs pos="0">
              <a:srgbClr val="21D6E0"/>
            </a:gs>
            <a:gs pos="48000">
              <a:srgbClr val="0087E6"/>
            </a:gs>
            <a:gs pos="100000">
              <a:srgbClr val="005CBF"/>
            </a:gs>
          </a:gsLst>
          <a:lin ang="0" scaled="1"/>
          <a:tileRect/>
        </a:gradFill>
      </dgm:spPr>
      <dgm:t>
        <a:bodyPr/>
        <a:lstStyle/>
        <a:p>
          <a:r>
            <a:rPr lang="en-US" b="1" dirty="0" smtClean="0"/>
            <a:t>Seed</a:t>
          </a:r>
          <a:endParaRPr lang="en-US" b="1" dirty="0"/>
        </a:p>
      </dgm:t>
    </dgm:pt>
    <dgm:pt modelId="{DA771ACB-21D9-4E4C-8071-81FED2FB1101}" type="parTrans" cxnId="{9C8B7EB1-8CC8-4D00-B2A7-7F2870E264B7}">
      <dgm:prSet/>
      <dgm:spPr/>
      <dgm:t>
        <a:bodyPr/>
        <a:lstStyle/>
        <a:p>
          <a:endParaRPr lang="en-US" b="1"/>
        </a:p>
      </dgm:t>
    </dgm:pt>
    <dgm:pt modelId="{4C47C19F-12D2-4B6F-930C-9F01BC954C0A}" type="sibTrans" cxnId="{9C8B7EB1-8CC8-4D00-B2A7-7F2870E264B7}">
      <dgm:prSet/>
      <dgm:spPr/>
      <dgm:t>
        <a:bodyPr/>
        <a:lstStyle/>
        <a:p>
          <a:endParaRPr lang="en-US" b="1"/>
        </a:p>
      </dgm:t>
    </dgm:pt>
    <dgm:pt modelId="{AD209A63-E9F2-4562-AB8B-DC9BFDDDBA38}">
      <dgm:prSet phldrT="[Text]"/>
      <dgm:spPr>
        <a:gradFill flip="none" rotWithShape="1">
          <a:gsLst>
            <a:gs pos="100000">
              <a:schemeClr val="accent4">
                <a:lumMod val="75000"/>
              </a:schemeClr>
            </a:gs>
            <a:gs pos="0">
              <a:srgbClr val="002060"/>
            </a:gs>
            <a:gs pos="39999">
              <a:srgbClr val="0A128C"/>
            </a:gs>
            <a:gs pos="87000">
              <a:srgbClr val="181CC7"/>
            </a:gs>
            <a:gs pos="100000">
              <a:schemeClr val="accent4">
                <a:lumMod val="60000"/>
                <a:lumOff val="40000"/>
              </a:schemeClr>
            </a:gs>
            <a:gs pos="100000">
              <a:schemeClr val="accent3">
                <a:lumMod val="20000"/>
                <a:lumOff val="80000"/>
              </a:schemeClr>
            </a:gs>
          </a:gsLst>
          <a:lin ang="10800000" scaled="1"/>
          <a:tileRect/>
        </a:gradFill>
      </dgm:spPr>
      <dgm:t>
        <a:bodyPr/>
        <a:lstStyle/>
        <a:p>
          <a:r>
            <a:rPr lang="en-US" b="1" dirty="0" smtClean="0"/>
            <a:t>Flowering Plant</a:t>
          </a:r>
          <a:endParaRPr lang="en-US" b="1" dirty="0"/>
        </a:p>
      </dgm:t>
    </dgm:pt>
    <dgm:pt modelId="{FCF52FDC-9864-4B41-AEB5-F09A86DA5B24}" type="parTrans" cxnId="{0AB913EC-931D-446E-9A3C-3339743A2BFF}">
      <dgm:prSet/>
      <dgm:spPr/>
      <dgm:t>
        <a:bodyPr/>
        <a:lstStyle/>
        <a:p>
          <a:endParaRPr lang="en-US" b="1"/>
        </a:p>
      </dgm:t>
    </dgm:pt>
    <dgm:pt modelId="{B8F5399C-08BB-4B61-8367-2D0BE4931627}" type="sibTrans" cxnId="{0AB913EC-931D-446E-9A3C-3339743A2BFF}">
      <dgm:prSet/>
      <dgm:spPr/>
      <dgm:t>
        <a:bodyPr/>
        <a:lstStyle/>
        <a:p>
          <a:endParaRPr lang="en-US" b="1"/>
        </a:p>
      </dgm:t>
    </dgm:pt>
    <dgm:pt modelId="{F0F3DB10-0493-4F56-8D6F-0344DA91C7BD}">
      <dgm:prSet phldrT="[Text]"/>
      <dgm:spPr>
        <a:gradFill flip="none" rotWithShape="1">
          <a:gsLst>
            <a:gs pos="0">
              <a:srgbClr val="92D050"/>
            </a:gs>
            <a:gs pos="50000">
              <a:srgbClr val="9CB86E"/>
            </a:gs>
            <a:gs pos="100000">
              <a:srgbClr val="156B13"/>
            </a:gs>
          </a:gsLst>
          <a:lin ang="0" scaled="1"/>
          <a:tileRect/>
        </a:gradFill>
      </dgm:spPr>
      <dgm:t>
        <a:bodyPr/>
        <a:lstStyle/>
        <a:p>
          <a:r>
            <a:rPr lang="en-US" b="1" dirty="0" smtClean="0"/>
            <a:t>Plant in Soil</a:t>
          </a:r>
          <a:endParaRPr lang="en-US" b="1" dirty="0"/>
        </a:p>
      </dgm:t>
    </dgm:pt>
    <dgm:pt modelId="{8564633B-1625-4F00-A848-98FDB5B7905B}" type="parTrans" cxnId="{E4293281-A4CC-4BA6-ADE8-1F2F8776FE4F}">
      <dgm:prSet/>
      <dgm:spPr/>
      <dgm:t>
        <a:bodyPr/>
        <a:lstStyle/>
        <a:p>
          <a:endParaRPr lang="en-US" b="1"/>
        </a:p>
      </dgm:t>
    </dgm:pt>
    <dgm:pt modelId="{5309BD33-C9F3-4F9F-9F3D-9E81C728D77E}" type="sibTrans" cxnId="{E4293281-A4CC-4BA6-ADE8-1F2F8776FE4F}">
      <dgm:prSet/>
      <dgm:spPr/>
      <dgm:t>
        <a:bodyPr/>
        <a:lstStyle/>
        <a:p>
          <a:endParaRPr lang="en-US" b="1"/>
        </a:p>
      </dgm:t>
    </dgm:pt>
    <dgm:pt modelId="{D8CCAA9F-4A25-4F28-80D2-6B228AA223BC}">
      <dgm:prSet phldrT="[Text]"/>
      <dgm:spPr>
        <a:gradFill flip="none" rotWithShape="1">
          <a:gsLst>
            <a:gs pos="0">
              <a:srgbClr val="D6B19C"/>
            </a:gs>
            <a:gs pos="30000">
              <a:srgbClr val="D49E6C"/>
            </a:gs>
            <a:gs pos="70000">
              <a:srgbClr val="A65528"/>
            </a:gs>
            <a:gs pos="100000">
              <a:srgbClr val="663012"/>
            </a:gs>
          </a:gsLst>
          <a:lin ang="0" scaled="0"/>
          <a:tileRect/>
        </a:gradFill>
      </dgm:spPr>
      <dgm:t>
        <a:bodyPr/>
        <a:lstStyle/>
        <a:p>
          <a:r>
            <a:rPr lang="en-US" b="1" dirty="0" smtClean="0"/>
            <a:t>Seedling</a:t>
          </a:r>
          <a:endParaRPr lang="en-US" b="1" dirty="0"/>
        </a:p>
      </dgm:t>
    </dgm:pt>
    <dgm:pt modelId="{6726AB17-A305-4E30-A3B9-34FC863CD429}" type="parTrans" cxnId="{BFF955BC-F278-41C2-8B6B-06FC22F6A031}">
      <dgm:prSet/>
      <dgm:spPr/>
      <dgm:t>
        <a:bodyPr/>
        <a:lstStyle/>
        <a:p>
          <a:endParaRPr lang="en-US" b="1"/>
        </a:p>
      </dgm:t>
    </dgm:pt>
    <dgm:pt modelId="{59D69A7D-0B13-493C-88B1-EDB65896BC1F}" type="sibTrans" cxnId="{BFF955BC-F278-41C2-8B6B-06FC22F6A031}">
      <dgm:prSet/>
      <dgm:spPr/>
      <dgm:t>
        <a:bodyPr/>
        <a:lstStyle/>
        <a:p>
          <a:endParaRPr lang="en-US" b="1"/>
        </a:p>
      </dgm:t>
    </dgm:pt>
    <dgm:pt modelId="{54836A2A-A442-4C0B-9D98-0704EF6E9BBD}">
      <dgm:prSet phldrT="[Text]"/>
      <dgm:spPr>
        <a:gradFill flip="none" rotWithShape="1">
          <a:gsLst>
            <a:gs pos="0">
              <a:srgbClr val="000082"/>
            </a:gs>
            <a:gs pos="0">
              <a:srgbClr val="66008F"/>
            </a:gs>
            <a:gs pos="100000">
              <a:schemeClr val="accent6">
                <a:lumMod val="60000"/>
                <a:lumOff val="40000"/>
              </a:schemeClr>
            </a:gs>
            <a:gs pos="100000">
              <a:schemeClr val="accent6">
                <a:lumMod val="75000"/>
              </a:schemeClr>
            </a:gs>
            <a:gs pos="100000">
              <a:srgbClr val="FF8200"/>
            </a:gs>
          </a:gsLst>
          <a:lin ang="10800000" scaled="1"/>
          <a:tileRect/>
        </a:gradFill>
      </dgm:spPr>
      <dgm:t>
        <a:bodyPr/>
        <a:lstStyle/>
        <a:p>
          <a:r>
            <a:rPr lang="en-US" b="1" dirty="0" smtClean="0"/>
            <a:t>Vernalization</a:t>
          </a:r>
          <a:endParaRPr lang="en-US" b="1" dirty="0"/>
        </a:p>
      </dgm:t>
    </dgm:pt>
    <dgm:pt modelId="{0C5679D4-6FCC-4ABE-A48F-E3DF0A0EBB5E}" type="parTrans" cxnId="{57C5CABD-21A3-461E-9973-52F6E828BE07}">
      <dgm:prSet/>
      <dgm:spPr/>
      <dgm:t>
        <a:bodyPr/>
        <a:lstStyle/>
        <a:p>
          <a:endParaRPr lang="en-US" b="1"/>
        </a:p>
      </dgm:t>
    </dgm:pt>
    <dgm:pt modelId="{811F6A8F-2E85-428E-AEC4-C2006F6C568F}" type="sibTrans" cxnId="{57C5CABD-21A3-461E-9973-52F6E828BE07}">
      <dgm:prSet/>
      <dgm:spPr/>
      <dgm:t>
        <a:bodyPr/>
        <a:lstStyle/>
        <a:p>
          <a:endParaRPr lang="en-US" b="1"/>
        </a:p>
      </dgm:t>
    </dgm:pt>
    <dgm:pt modelId="{66157168-7CF1-48D7-8E3E-18AA171DC93F}" type="pres">
      <dgm:prSet presAssocID="{6126244D-930C-43C8-8133-9A8EA167991E}" presName="Name0" presStyleCnt="0">
        <dgm:presLayoutVars>
          <dgm:dir/>
          <dgm:animLvl val="lvl"/>
          <dgm:resizeHandles val="exact"/>
        </dgm:presLayoutVars>
      </dgm:prSet>
      <dgm:spPr/>
    </dgm:pt>
    <dgm:pt modelId="{66B4CC8C-9809-4C33-A4F2-35010FFED618}" type="pres">
      <dgm:prSet presAssocID="{79C3ABA0-4093-4D69-B4C1-21A0E3D9C25A}" presName="parTxOnly" presStyleLbl="node1" presStyleIdx="0" presStyleCnt="5">
        <dgm:presLayoutVars>
          <dgm:chMax val="0"/>
          <dgm:chPref val="0"/>
          <dgm:bulletEnabled val="1"/>
        </dgm:presLayoutVars>
      </dgm:prSet>
      <dgm:spPr/>
      <dgm:t>
        <a:bodyPr/>
        <a:lstStyle/>
        <a:p>
          <a:endParaRPr lang="en-US"/>
        </a:p>
      </dgm:t>
    </dgm:pt>
    <dgm:pt modelId="{EC4819C2-1F58-4526-B4F1-F489A7033D83}" type="pres">
      <dgm:prSet presAssocID="{4C47C19F-12D2-4B6F-930C-9F01BC954C0A}" presName="parTxOnlySpace" presStyleCnt="0"/>
      <dgm:spPr/>
    </dgm:pt>
    <dgm:pt modelId="{8D045613-8574-4188-9F76-385FD29457E5}" type="pres">
      <dgm:prSet presAssocID="{AD209A63-E9F2-4562-AB8B-DC9BFDDDBA38}" presName="parTxOnly" presStyleLbl="node1" presStyleIdx="1" presStyleCnt="5" custLinFactX="228543" custLinFactNeighborX="300000" custLinFactNeighborY="-2157">
        <dgm:presLayoutVars>
          <dgm:chMax val="0"/>
          <dgm:chPref val="0"/>
          <dgm:bulletEnabled val="1"/>
        </dgm:presLayoutVars>
      </dgm:prSet>
      <dgm:spPr/>
      <dgm:t>
        <a:bodyPr/>
        <a:lstStyle/>
        <a:p>
          <a:endParaRPr lang="en-US"/>
        </a:p>
      </dgm:t>
    </dgm:pt>
    <dgm:pt modelId="{E06C42A9-6D0E-4C76-AC96-AA06F2281686}" type="pres">
      <dgm:prSet presAssocID="{B8F5399C-08BB-4B61-8367-2D0BE4931627}" presName="parTxOnlySpace" presStyleCnt="0"/>
      <dgm:spPr/>
    </dgm:pt>
    <dgm:pt modelId="{001D796B-6E52-4C54-A2DC-3C76CCEA5CA1}" type="pres">
      <dgm:prSet presAssocID="{F0F3DB10-0493-4F56-8D6F-0344DA91C7BD}" presName="parTxOnly" presStyleLbl="node1" presStyleIdx="2" presStyleCnt="5" custLinFactX="72489" custLinFactNeighborX="100000" custLinFactNeighborY="-2157">
        <dgm:presLayoutVars>
          <dgm:chMax val="0"/>
          <dgm:chPref val="0"/>
          <dgm:bulletEnabled val="1"/>
        </dgm:presLayoutVars>
      </dgm:prSet>
      <dgm:spPr/>
      <dgm:t>
        <a:bodyPr/>
        <a:lstStyle/>
        <a:p>
          <a:endParaRPr lang="en-US"/>
        </a:p>
      </dgm:t>
    </dgm:pt>
    <dgm:pt modelId="{D6C9FB41-677B-4198-B10D-D875906EE047}" type="pres">
      <dgm:prSet presAssocID="{5309BD33-C9F3-4F9F-9F3D-9E81C728D77E}" presName="parTxOnlySpace" presStyleCnt="0"/>
      <dgm:spPr/>
    </dgm:pt>
    <dgm:pt modelId="{472EDF15-FCCB-448B-AF5A-BD72644ADE5E}" type="pres">
      <dgm:prSet presAssocID="{D8CCAA9F-4A25-4F28-80D2-6B228AA223BC}" presName="parTxOnly" presStyleLbl="node1" presStyleIdx="3" presStyleCnt="5" custLinFactX="-161786" custLinFactNeighborX="-200000" custLinFactNeighborY="-2157">
        <dgm:presLayoutVars>
          <dgm:chMax val="0"/>
          <dgm:chPref val="0"/>
          <dgm:bulletEnabled val="1"/>
        </dgm:presLayoutVars>
      </dgm:prSet>
      <dgm:spPr/>
      <dgm:t>
        <a:bodyPr/>
        <a:lstStyle/>
        <a:p>
          <a:endParaRPr lang="en-US"/>
        </a:p>
      </dgm:t>
    </dgm:pt>
    <dgm:pt modelId="{6F0C1D3D-8482-4C95-BE3F-6E4DF3E572C5}" type="pres">
      <dgm:prSet presAssocID="{59D69A7D-0B13-493C-88B1-EDB65896BC1F}" presName="parTxOnlySpace" presStyleCnt="0"/>
      <dgm:spPr/>
    </dgm:pt>
    <dgm:pt modelId="{48505322-7E06-49EC-B91F-98A420059FB1}" type="pres">
      <dgm:prSet presAssocID="{54836A2A-A442-4C0B-9D98-0704EF6E9BBD}" presName="parTxOnly" presStyleLbl="node1" presStyleIdx="4" presStyleCnt="5" custLinFactX="-163460" custLinFactNeighborX="-200000" custLinFactNeighborY="-2157">
        <dgm:presLayoutVars>
          <dgm:chMax val="0"/>
          <dgm:chPref val="0"/>
          <dgm:bulletEnabled val="1"/>
        </dgm:presLayoutVars>
      </dgm:prSet>
      <dgm:spPr/>
      <dgm:t>
        <a:bodyPr/>
        <a:lstStyle/>
        <a:p>
          <a:endParaRPr lang="en-US"/>
        </a:p>
      </dgm:t>
    </dgm:pt>
  </dgm:ptLst>
  <dgm:cxnLst>
    <dgm:cxn modelId="{BFF955BC-F278-41C2-8B6B-06FC22F6A031}" srcId="{6126244D-930C-43C8-8133-9A8EA167991E}" destId="{D8CCAA9F-4A25-4F28-80D2-6B228AA223BC}" srcOrd="3" destOrd="0" parTransId="{6726AB17-A305-4E30-A3B9-34FC863CD429}" sibTransId="{59D69A7D-0B13-493C-88B1-EDB65896BC1F}"/>
    <dgm:cxn modelId="{23F77557-182C-3342-9796-9A35809A007F}" type="presOf" srcId="{D8CCAA9F-4A25-4F28-80D2-6B228AA223BC}" destId="{472EDF15-FCCB-448B-AF5A-BD72644ADE5E}" srcOrd="0" destOrd="0" presId="urn:microsoft.com/office/officeart/2005/8/layout/chevron1"/>
    <dgm:cxn modelId="{E4293281-A4CC-4BA6-ADE8-1F2F8776FE4F}" srcId="{6126244D-930C-43C8-8133-9A8EA167991E}" destId="{F0F3DB10-0493-4F56-8D6F-0344DA91C7BD}" srcOrd="2" destOrd="0" parTransId="{8564633B-1625-4F00-A848-98FDB5B7905B}" sibTransId="{5309BD33-C9F3-4F9F-9F3D-9E81C728D77E}"/>
    <dgm:cxn modelId="{8B5537C7-82FD-4247-BAAD-AB8C96A6C12A}" type="presOf" srcId="{AD209A63-E9F2-4562-AB8B-DC9BFDDDBA38}" destId="{8D045613-8574-4188-9F76-385FD29457E5}" srcOrd="0" destOrd="0" presId="urn:microsoft.com/office/officeart/2005/8/layout/chevron1"/>
    <dgm:cxn modelId="{57C5CABD-21A3-461E-9973-52F6E828BE07}" srcId="{6126244D-930C-43C8-8133-9A8EA167991E}" destId="{54836A2A-A442-4C0B-9D98-0704EF6E9BBD}" srcOrd="4" destOrd="0" parTransId="{0C5679D4-6FCC-4ABE-A48F-E3DF0A0EBB5E}" sibTransId="{811F6A8F-2E85-428E-AEC4-C2006F6C568F}"/>
    <dgm:cxn modelId="{9C8B7EB1-8CC8-4D00-B2A7-7F2870E264B7}" srcId="{6126244D-930C-43C8-8133-9A8EA167991E}" destId="{79C3ABA0-4093-4D69-B4C1-21A0E3D9C25A}" srcOrd="0" destOrd="0" parTransId="{DA771ACB-21D9-4E4C-8071-81FED2FB1101}" sibTransId="{4C47C19F-12D2-4B6F-930C-9F01BC954C0A}"/>
    <dgm:cxn modelId="{76B2FB0E-28BA-C047-8E12-F892AFFC933E}" type="presOf" srcId="{F0F3DB10-0493-4F56-8D6F-0344DA91C7BD}" destId="{001D796B-6E52-4C54-A2DC-3C76CCEA5CA1}" srcOrd="0" destOrd="0" presId="urn:microsoft.com/office/officeart/2005/8/layout/chevron1"/>
    <dgm:cxn modelId="{C374D69F-280E-3D4B-AC6C-45E1C76ADF09}" type="presOf" srcId="{54836A2A-A442-4C0B-9D98-0704EF6E9BBD}" destId="{48505322-7E06-49EC-B91F-98A420059FB1}" srcOrd="0" destOrd="0" presId="urn:microsoft.com/office/officeart/2005/8/layout/chevron1"/>
    <dgm:cxn modelId="{808E796D-7687-A64A-89FE-2303CAED986C}" type="presOf" srcId="{79C3ABA0-4093-4D69-B4C1-21A0E3D9C25A}" destId="{66B4CC8C-9809-4C33-A4F2-35010FFED618}" srcOrd="0" destOrd="0" presId="urn:microsoft.com/office/officeart/2005/8/layout/chevron1"/>
    <dgm:cxn modelId="{DA58B0B2-DC9A-0F40-96E8-F641819E1E54}" type="presOf" srcId="{6126244D-930C-43C8-8133-9A8EA167991E}" destId="{66157168-7CF1-48D7-8E3E-18AA171DC93F}" srcOrd="0" destOrd="0" presId="urn:microsoft.com/office/officeart/2005/8/layout/chevron1"/>
    <dgm:cxn modelId="{0AB913EC-931D-446E-9A3C-3339743A2BFF}" srcId="{6126244D-930C-43C8-8133-9A8EA167991E}" destId="{AD209A63-E9F2-4562-AB8B-DC9BFDDDBA38}" srcOrd="1" destOrd="0" parTransId="{FCF52FDC-9864-4B41-AEB5-F09A86DA5B24}" sibTransId="{B8F5399C-08BB-4B61-8367-2D0BE4931627}"/>
    <dgm:cxn modelId="{A455CE08-056B-A24B-824D-06D4A6895CE5}" type="presParOf" srcId="{66157168-7CF1-48D7-8E3E-18AA171DC93F}" destId="{66B4CC8C-9809-4C33-A4F2-35010FFED618}" srcOrd="0" destOrd="0" presId="urn:microsoft.com/office/officeart/2005/8/layout/chevron1"/>
    <dgm:cxn modelId="{B32AB22F-F25E-2D43-A250-7BE513D05D61}" type="presParOf" srcId="{66157168-7CF1-48D7-8E3E-18AA171DC93F}" destId="{EC4819C2-1F58-4526-B4F1-F489A7033D83}" srcOrd="1" destOrd="0" presId="urn:microsoft.com/office/officeart/2005/8/layout/chevron1"/>
    <dgm:cxn modelId="{F8B89F3F-C3D8-8E43-89DF-BD4FB3B384A1}" type="presParOf" srcId="{66157168-7CF1-48D7-8E3E-18AA171DC93F}" destId="{8D045613-8574-4188-9F76-385FD29457E5}" srcOrd="2" destOrd="0" presId="urn:microsoft.com/office/officeart/2005/8/layout/chevron1"/>
    <dgm:cxn modelId="{96F9AD1B-942A-8B4B-A42F-8384694C34EC}" type="presParOf" srcId="{66157168-7CF1-48D7-8E3E-18AA171DC93F}" destId="{E06C42A9-6D0E-4C76-AC96-AA06F2281686}" srcOrd="3" destOrd="0" presId="urn:microsoft.com/office/officeart/2005/8/layout/chevron1"/>
    <dgm:cxn modelId="{9E748104-4C71-BC48-BEBE-9A0BD67FDAB3}" type="presParOf" srcId="{66157168-7CF1-48D7-8E3E-18AA171DC93F}" destId="{001D796B-6E52-4C54-A2DC-3C76CCEA5CA1}" srcOrd="4" destOrd="0" presId="urn:microsoft.com/office/officeart/2005/8/layout/chevron1"/>
    <dgm:cxn modelId="{FCBC9A70-850E-AC4A-A04B-5FB5DCED7967}" type="presParOf" srcId="{66157168-7CF1-48D7-8E3E-18AA171DC93F}" destId="{D6C9FB41-677B-4198-B10D-D875906EE047}" srcOrd="5" destOrd="0" presId="urn:microsoft.com/office/officeart/2005/8/layout/chevron1"/>
    <dgm:cxn modelId="{0E85BF5E-6FCC-7145-8C17-3CC72D871942}" type="presParOf" srcId="{66157168-7CF1-48D7-8E3E-18AA171DC93F}" destId="{472EDF15-FCCB-448B-AF5A-BD72644ADE5E}" srcOrd="6" destOrd="0" presId="urn:microsoft.com/office/officeart/2005/8/layout/chevron1"/>
    <dgm:cxn modelId="{99235D82-B3BC-234A-9E6B-2064020B946B}" type="presParOf" srcId="{66157168-7CF1-48D7-8E3E-18AA171DC93F}" destId="{6F0C1D3D-8482-4C95-BE3F-6E4DF3E572C5}" srcOrd="7" destOrd="0" presId="urn:microsoft.com/office/officeart/2005/8/layout/chevron1"/>
    <dgm:cxn modelId="{0E2124C3-6CFC-1143-8B54-C483E892E688}" type="presParOf" srcId="{66157168-7CF1-48D7-8E3E-18AA171DC93F}" destId="{48505322-7E06-49EC-B91F-98A420059FB1}" srcOrd="8"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wrap="square" lIns="93177" tIns="46589" rIns="93177" bIns="46589"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pPr>
              <a:defRPr/>
            </a:pPr>
            <a:fld id="{F6E30F0B-9E08-314A-B392-53593A33C834}" type="datetime1">
              <a:rPr lang="en-US"/>
              <a:pPr>
                <a:defRPr/>
              </a:pPr>
              <a:t>6/21/16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wrap="square" lIns="93177" tIns="46589" rIns="93177" bIns="46589" numCol="1" anchor="b" anchorCtr="0" compatLnSpc="1">
            <a:prstTxWarp prst="textNoShape">
              <a:avLst/>
            </a:prstTxWarp>
          </a:bodyPr>
          <a:lstStyle>
            <a:lvl1pPr>
              <a:defRPr sz="1200"/>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pPr>
              <a:defRPr/>
            </a:pPr>
            <a:fld id="{A2D34BA5-5771-1F4F-939A-AA498B35419B}" type="slidenum">
              <a:rPr lang="en-US"/>
              <a:pPr>
                <a:defRPr/>
              </a:pPr>
              <a:t>‹#›</a:t>
            </a:fld>
            <a:endParaRPr lang="en-US"/>
          </a:p>
        </p:txBody>
      </p:sp>
    </p:spTree>
    <p:extLst>
      <p:ext uri="{BB962C8B-B14F-4D97-AF65-F5344CB8AC3E}">
        <p14:creationId xmlns:p14="http://schemas.microsoft.com/office/powerpoint/2010/main" val="2859298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wrap="square" lIns="93177" tIns="46589" rIns="93177" bIns="46589" numCol="1" anchor="t" anchorCtr="0" compatLnSpc="1">
            <a:prstTxWarp prst="textNoShape">
              <a:avLst/>
            </a:prstTxWarp>
          </a:bodyPr>
          <a:lstStyle>
            <a:lvl1pPr>
              <a:defRPr sz="1200">
                <a:latin typeface="Calibri" charset="0"/>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charset="0"/>
                <a:ea typeface="Arial" charset="0"/>
                <a:cs typeface="Arial" charset="0"/>
              </a:defRPr>
            </a:lvl1pPr>
          </a:lstStyle>
          <a:p>
            <a:pPr>
              <a:defRPr/>
            </a:pPr>
            <a:fld id="{B4C2A716-1802-0A41-8BE9-AE75621A0051}" type="datetime1">
              <a:rPr lang="en-US"/>
              <a:pPr>
                <a:defRPr/>
              </a:pPr>
              <a:t>6/21/16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wrap="square" lIns="93177" tIns="46589" rIns="93177" bIns="46589" numCol="1" anchor="ctr" anchorCtr="0" compatLnSpc="1">
            <a:prstTxWarp prst="textNoShape">
              <a:avLst/>
            </a:prstTxWarp>
          </a:bodyPr>
          <a:lstStyle/>
          <a:p>
            <a:pPr lvl="0"/>
            <a:endParaRPr lang="en-US" altLang="en-US" noProof="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7"/>
            <a:ext cx="3037840" cy="464820"/>
          </a:xfrm>
          <a:prstGeom prst="rect">
            <a:avLst/>
          </a:prstGeom>
        </p:spPr>
        <p:txBody>
          <a:bodyPr vert="horz" wrap="square" lIns="93177" tIns="46589" rIns="93177" bIns="46589" numCol="1" anchor="b" anchorCtr="0" compatLnSpc="1">
            <a:prstTxWarp prst="textNoShape">
              <a:avLst/>
            </a:prstTxWarp>
          </a:bodyPr>
          <a:lstStyle>
            <a:lvl1pPr>
              <a:defRPr sz="1200">
                <a:latin typeface="Calibri" charset="0"/>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charset="0"/>
                <a:ea typeface="Arial" charset="0"/>
                <a:cs typeface="Arial" charset="0"/>
              </a:defRPr>
            </a:lvl1pPr>
          </a:lstStyle>
          <a:p>
            <a:pPr>
              <a:defRPr/>
            </a:pPr>
            <a:fld id="{4604F05D-DFEB-2D47-94E5-28060239CBE3}" type="slidenum">
              <a:rPr lang="en-US"/>
              <a:pPr>
                <a:defRPr/>
              </a:pPr>
              <a:t>‹#›</a:t>
            </a:fld>
            <a:endParaRPr lang="en-US"/>
          </a:p>
        </p:txBody>
      </p:sp>
    </p:spTree>
    <p:extLst>
      <p:ext uri="{BB962C8B-B14F-4D97-AF65-F5344CB8AC3E}">
        <p14:creationId xmlns:p14="http://schemas.microsoft.com/office/powerpoint/2010/main" val="35832019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113"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226"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341"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453"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5566" algn="l" defTabSz="914226" rtl="0" eaLnBrk="1" latinLnBrk="0" hangingPunct="1">
      <a:defRPr sz="1200" kern="1200">
        <a:solidFill>
          <a:schemeClr val="tx1"/>
        </a:solidFill>
        <a:latin typeface="+mn-lt"/>
        <a:ea typeface="+mn-ea"/>
        <a:cs typeface="+mn-cs"/>
      </a:defRPr>
    </a:lvl6pPr>
    <a:lvl7pPr marL="2742679" algn="l" defTabSz="914226" rtl="0" eaLnBrk="1" latinLnBrk="0" hangingPunct="1">
      <a:defRPr sz="1200" kern="1200">
        <a:solidFill>
          <a:schemeClr val="tx1"/>
        </a:solidFill>
        <a:latin typeface="+mn-lt"/>
        <a:ea typeface="+mn-ea"/>
        <a:cs typeface="+mn-cs"/>
      </a:defRPr>
    </a:lvl7pPr>
    <a:lvl8pPr marL="3199794" algn="l" defTabSz="914226" rtl="0" eaLnBrk="1" latinLnBrk="0" hangingPunct="1">
      <a:defRPr sz="1200" kern="1200">
        <a:solidFill>
          <a:schemeClr val="tx1"/>
        </a:solidFill>
        <a:latin typeface="+mn-lt"/>
        <a:ea typeface="+mn-ea"/>
        <a:cs typeface="+mn-cs"/>
      </a:defRPr>
    </a:lvl8pPr>
    <a:lvl9pPr marL="3656907" algn="l" defTabSz="91422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defTabSz="931774" eaLnBrk="1" hangingPunct="1">
              <a:spcBef>
                <a:spcPct val="0"/>
              </a:spcBef>
              <a:defRPr/>
            </a:pPr>
            <a:r>
              <a:rPr lang="en-US" sz="1100" b="1" i="1" u="none" dirty="0" smtClean="0">
                <a:solidFill>
                  <a:srgbClr val="FF0000"/>
                </a:solidFill>
                <a:latin typeface="+mn-lt"/>
                <a:ea typeface="ＭＳ Ｐゴシック" charset="-128"/>
                <a:cs typeface="Arial" panose="020B0604020202020204" pitchFamily="34" charset="0"/>
              </a:rPr>
              <a:t>K*** </a:t>
            </a:r>
            <a:r>
              <a:rPr lang="en-US" sz="1100" u="none" dirty="0" smtClean="0">
                <a:solidFill>
                  <a:srgbClr val="FF0000"/>
                </a:solidFill>
                <a:latin typeface="+mn-lt"/>
                <a:ea typeface="ＭＳ Ｐゴシック" charset="-128"/>
                <a:cs typeface="Arial" panose="020B0604020202020204" pitchFamily="34" charset="0"/>
              </a:rPr>
              <a:t> </a:t>
            </a:r>
          </a:p>
          <a:p>
            <a:pPr defTabSz="931774" eaLnBrk="1" hangingPunct="1">
              <a:spcBef>
                <a:spcPct val="0"/>
              </a:spcBef>
              <a:defRPr/>
            </a:pPr>
            <a:r>
              <a:rPr lang="en-US" sz="1100" dirty="0" smtClean="0">
                <a:solidFill>
                  <a:srgbClr val="FF0000"/>
                </a:solidFill>
                <a:latin typeface="+mn-lt"/>
                <a:ea typeface="ＭＳ Ｐゴシック" charset="-128"/>
                <a:cs typeface="Arial" panose="020B0604020202020204" pitchFamily="34" charset="0"/>
              </a:rPr>
              <a:t>Good afternoon</a:t>
            </a:r>
            <a:r>
              <a:rPr lang="en-US" sz="1100" baseline="0" dirty="0" smtClean="0">
                <a:solidFill>
                  <a:srgbClr val="FF0000"/>
                </a:solidFill>
                <a:latin typeface="+mn-lt"/>
                <a:ea typeface="ＭＳ Ｐゴシック" charset="-128"/>
                <a:cs typeface="Arial" panose="020B0604020202020204" pitchFamily="34" charset="0"/>
              </a:rPr>
              <a:t>. Welcome to the Native Orchid Conference. We would like to thank the NHOS and Jean </a:t>
            </a:r>
            <a:r>
              <a:rPr lang="en-US" sz="1100" baseline="0" dirty="0" err="1" smtClean="0">
                <a:solidFill>
                  <a:srgbClr val="FF0000"/>
                </a:solidFill>
                <a:latin typeface="+mn-lt"/>
                <a:ea typeface="ＭＳ Ｐゴシック" charset="-128"/>
                <a:cs typeface="Arial" panose="020B0604020202020204" pitchFamily="34" charset="0"/>
              </a:rPr>
              <a:t>Stephanik</a:t>
            </a:r>
            <a:r>
              <a:rPr lang="en-US" sz="1100" baseline="0" dirty="0" smtClean="0">
                <a:solidFill>
                  <a:srgbClr val="FF0000"/>
                </a:solidFill>
                <a:latin typeface="+mn-lt"/>
                <a:ea typeface="ＭＳ Ｐゴシック" charset="-128"/>
                <a:cs typeface="Arial" panose="020B0604020202020204" pitchFamily="34" charset="0"/>
              </a:rPr>
              <a:t> for inviting us to present here today and partnering with us over the past 4 years.  </a:t>
            </a:r>
          </a:p>
          <a:p>
            <a:pPr eaLnBrk="1" hangingPunct="1">
              <a:spcBef>
                <a:spcPct val="0"/>
              </a:spcBef>
            </a:pPr>
            <a:endParaRPr lang="en-US" sz="1100" baseline="0" dirty="0" smtClean="0">
              <a:solidFill>
                <a:srgbClr val="FF0000"/>
              </a:solidFill>
              <a:latin typeface="+mn-lt"/>
              <a:ea typeface="ＭＳ Ｐゴシック" charset="-128"/>
              <a:cs typeface="Arial" panose="020B0604020202020204" pitchFamily="34" charset="0"/>
            </a:endParaRPr>
          </a:p>
          <a:p>
            <a:pPr eaLnBrk="1" hangingPunct="1">
              <a:spcBef>
                <a:spcPct val="0"/>
              </a:spcBef>
            </a:pPr>
            <a:r>
              <a:rPr lang="en-US" sz="1100" baseline="0" dirty="0" smtClean="0">
                <a:solidFill>
                  <a:srgbClr val="FF0000"/>
                </a:solidFill>
                <a:latin typeface="+mn-lt"/>
                <a:ea typeface="ＭＳ Ｐゴシック" charset="-128"/>
                <a:cs typeface="Arial" panose="020B0604020202020204" pitchFamily="34" charset="0"/>
              </a:rPr>
              <a:t>Today our team from Crossroads Academy is going to present our program’s progress over the past 4 years at saving endangered lady’s sippers from extinction.  </a:t>
            </a:r>
          </a:p>
          <a:p>
            <a:pPr eaLnBrk="1" hangingPunct="1">
              <a:spcBef>
                <a:spcPct val="0"/>
              </a:spcBef>
            </a:pPr>
            <a:r>
              <a:rPr lang="en-US" sz="1100" baseline="0" dirty="0" smtClean="0">
                <a:solidFill>
                  <a:srgbClr val="FF0000"/>
                </a:solidFill>
                <a:latin typeface="+mn-lt"/>
                <a:ea typeface="ＭＳ Ｐゴシック" charset="-128"/>
                <a:cs typeface="Arial" panose="020B0604020202020204" pitchFamily="34" charset="0"/>
              </a:rPr>
              <a:t>We will present what lady’s slippers of New England look like and their life style…; We will present to you how we are attempting to save these plants from extinction. We will show you how we grow the plants.  We will also show you how you might also grow these spectacular orchids in your own gardens from seedlings we can provide to you.  </a:t>
            </a:r>
          </a:p>
          <a:p>
            <a:pPr eaLnBrk="1" hangingPunct="1">
              <a:spcBef>
                <a:spcPct val="0"/>
              </a:spcBef>
            </a:pPr>
            <a:endParaRPr lang="en-US" sz="1100" baseline="0" dirty="0" smtClean="0">
              <a:solidFill>
                <a:srgbClr val="FF0000"/>
              </a:solidFill>
              <a:latin typeface="+mn-lt"/>
              <a:ea typeface="ＭＳ Ｐゴシック" charset="-128"/>
              <a:cs typeface="Arial" panose="020B0604020202020204" pitchFamily="34" charset="0"/>
            </a:endParaRPr>
          </a:p>
          <a:p>
            <a:pPr eaLnBrk="1" hangingPunct="1">
              <a:spcBef>
                <a:spcPct val="0"/>
              </a:spcBef>
            </a:pPr>
            <a:r>
              <a:rPr lang="en-US" sz="1100" baseline="0" dirty="0" smtClean="0">
                <a:solidFill>
                  <a:srgbClr val="FF0000"/>
                </a:solidFill>
                <a:latin typeface="+mn-lt"/>
                <a:ea typeface="ＭＳ Ｐゴシック" charset="-128"/>
                <a:cs typeface="Arial" panose="020B0604020202020204" pitchFamily="34" charset="0"/>
              </a:rPr>
              <a:t>We will have breaks for questions during the presentation. Please hold your questions until then.</a:t>
            </a:r>
          </a:p>
          <a:p>
            <a:pPr eaLnBrk="1" hangingPunct="1">
              <a:spcBef>
                <a:spcPct val="0"/>
              </a:spcBef>
            </a:pPr>
            <a:endParaRPr lang="en-US" sz="1100" baseline="0" dirty="0" smtClean="0">
              <a:solidFill>
                <a:srgbClr val="FF0000"/>
              </a:solidFill>
              <a:latin typeface="+mn-lt"/>
              <a:ea typeface="ＭＳ Ｐゴシック" charset="-128"/>
              <a:cs typeface="Arial" panose="020B0604020202020204" pitchFamily="34" charset="0"/>
            </a:endParaRPr>
          </a:p>
          <a:p>
            <a:pPr eaLnBrk="1" hangingPunct="1">
              <a:spcBef>
                <a:spcPct val="0"/>
              </a:spcBef>
            </a:pPr>
            <a:r>
              <a:rPr lang="en-US" sz="1100" dirty="0">
                <a:solidFill>
                  <a:srgbClr val="FF0000"/>
                </a:solidFill>
                <a:latin typeface="+mn-lt"/>
                <a:ea typeface="ＭＳ Ｐゴシック" charset="-128"/>
                <a:cs typeface="Arial" panose="020B0604020202020204" pitchFamily="34" charset="0"/>
              </a:rPr>
              <a:t>Most people think of orchids as tropical plants and don</a:t>
            </a:r>
            <a:r>
              <a:rPr lang="fr-FR" sz="1100" dirty="0">
                <a:solidFill>
                  <a:srgbClr val="FF0000"/>
                </a:solidFill>
                <a:latin typeface="+mn-lt"/>
                <a:ea typeface="ＭＳ Ｐゴシック" charset="-128"/>
                <a:cs typeface="Arial" panose="020B0604020202020204" pitchFamily="34" charset="0"/>
              </a:rPr>
              <a:t>’</a:t>
            </a:r>
            <a:r>
              <a:rPr lang="en-US" sz="1100" dirty="0">
                <a:solidFill>
                  <a:srgbClr val="FF0000"/>
                </a:solidFill>
                <a:latin typeface="+mn-lt"/>
                <a:ea typeface="ＭＳ Ｐゴシック" charset="-128"/>
                <a:cs typeface="Arial" panose="020B0604020202020204" pitchFamily="34" charset="0"/>
              </a:rPr>
              <a:t>t know that some of the most </a:t>
            </a:r>
            <a:r>
              <a:rPr lang="en-US" sz="1100" dirty="0" smtClean="0">
                <a:solidFill>
                  <a:srgbClr val="FF0000"/>
                </a:solidFill>
                <a:latin typeface="+mn-lt"/>
                <a:ea typeface="ＭＳ Ｐゴシック" charset="-128"/>
                <a:cs typeface="Arial" panose="020B0604020202020204" pitchFamily="34" charset="0"/>
              </a:rPr>
              <a:t>beautiful</a:t>
            </a:r>
            <a:r>
              <a:rPr lang="en-US" sz="1100" baseline="0" dirty="0" smtClean="0">
                <a:solidFill>
                  <a:srgbClr val="FF0000"/>
                </a:solidFill>
                <a:latin typeface="+mn-lt"/>
                <a:ea typeface="ＭＳ Ｐゴシック" charset="-128"/>
                <a:cs typeface="Arial" panose="020B0604020202020204" pitchFamily="34" charset="0"/>
              </a:rPr>
              <a:t> </a:t>
            </a:r>
            <a:r>
              <a:rPr lang="en-US" sz="1100" dirty="0" smtClean="0">
                <a:solidFill>
                  <a:srgbClr val="FF0000"/>
                </a:solidFill>
                <a:latin typeface="+mn-lt"/>
                <a:ea typeface="ＭＳ Ｐゴシック" charset="-128"/>
                <a:cs typeface="Arial" panose="020B0604020202020204" pitchFamily="34" charset="0"/>
              </a:rPr>
              <a:t> </a:t>
            </a:r>
            <a:r>
              <a:rPr lang="en-US" sz="1100" dirty="0">
                <a:solidFill>
                  <a:srgbClr val="FF0000"/>
                </a:solidFill>
                <a:latin typeface="+mn-lt"/>
                <a:ea typeface="ＭＳ Ｐゴシック" charset="-128"/>
                <a:cs typeface="Arial" panose="020B0604020202020204" pitchFamily="34" charset="0"/>
              </a:rPr>
              <a:t>orchids grow in New England</a:t>
            </a:r>
            <a:r>
              <a:rPr lang="en-US" sz="1100" dirty="0" smtClean="0">
                <a:solidFill>
                  <a:srgbClr val="FF0000"/>
                </a:solidFill>
                <a:latin typeface="+mn-lt"/>
                <a:ea typeface="ＭＳ Ｐゴシック" charset="-128"/>
                <a:cs typeface="Arial" panose="020B0604020202020204" pitchFamily="34" charset="0"/>
              </a:rPr>
              <a:t>. These amazing </a:t>
            </a:r>
            <a:r>
              <a:rPr lang="en-US" sz="1100" dirty="0">
                <a:solidFill>
                  <a:srgbClr val="FF0000"/>
                </a:solidFill>
                <a:latin typeface="+mn-lt"/>
                <a:ea typeface="ＭＳ Ｐゴシック" charset="-128"/>
                <a:cs typeface="Arial" panose="020B0604020202020204" pitchFamily="34" charset="0"/>
              </a:rPr>
              <a:t>orchids are called slipper orchids and all belong to the genus </a:t>
            </a:r>
            <a:r>
              <a:rPr lang="en-US" sz="1100" i="1" dirty="0">
                <a:solidFill>
                  <a:srgbClr val="FF0000"/>
                </a:solidFill>
                <a:latin typeface="+mn-lt"/>
                <a:ea typeface="ＭＳ Ｐゴシック" charset="-128"/>
                <a:cs typeface="Arial" panose="020B0604020202020204" pitchFamily="34" charset="0"/>
              </a:rPr>
              <a:t>Cypripedium</a:t>
            </a:r>
            <a:r>
              <a:rPr lang="en-US" sz="1100" dirty="0">
                <a:solidFill>
                  <a:srgbClr val="FF0000"/>
                </a:solidFill>
                <a:latin typeface="+mn-lt"/>
                <a:ea typeface="ＭＳ Ｐゴシック" charset="-128"/>
                <a:cs typeface="Arial" panose="020B0604020202020204" pitchFamily="34" charset="0"/>
              </a:rPr>
              <a:t> from the Greek words “Shoe of Venus</a:t>
            </a:r>
            <a:r>
              <a:rPr lang="en-US" sz="1100" dirty="0" smtClean="0">
                <a:solidFill>
                  <a:srgbClr val="FF0000"/>
                </a:solidFill>
                <a:latin typeface="+mn-lt"/>
                <a:ea typeface="ＭＳ Ｐゴシック" charset="-128"/>
                <a:cs typeface="Arial" panose="020B0604020202020204" pitchFamily="34" charset="0"/>
              </a:rPr>
              <a:t>”. </a:t>
            </a:r>
          </a:p>
          <a:p>
            <a:pPr eaLnBrk="1" hangingPunct="1">
              <a:spcBef>
                <a:spcPct val="0"/>
              </a:spcBef>
            </a:pPr>
            <a:r>
              <a:rPr lang="en-US" sz="1100" dirty="0" smtClean="0">
                <a:latin typeface="+mn-lt"/>
                <a:ea typeface="ＭＳ Ｐゴシック" charset="-128"/>
                <a:cs typeface="Arial" panose="020B0604020202020204" pitchFamily="34" charset="0"/>
              </a:rPr>
              <a:t>Here </a:t>
            </a:r>
            <a:r>
              <a:rPr lang="en-US" sz="1100" dirty="0">
                <a:latin typeface="+mn-lt"/>
                <a:ea typeface="ＭＳ Ｐゴシック" charset="-128"/>
                <a:cs typeface="Arial" panose="020B0604020202020204" pitchFamily="34" charset="0"/>
              </a:rPr>
              <a:t>we have pictures of the 4 different kinds of lady’s slipper orchids in New England</a:t>
            </a:r>
            <a:r>
              <a:rPr lang="en-US" sz="1100" dirty="0" smtClean="0">
                <a:latin typeface="+mn-lt"/>
                <a:ea typeface="ＭＳ Ｐゴシック" charset="-128"/>
                <a:cs typeface="Arial" panose="020B0604020202020204" pitchFamily="34" charset="0"/>
              </a:rPr>
              <a:t>. Three </a:t>
            </a:r>
            <a:r>
              <a:rPr lang="en-US" sz="1100" dirty="0">
                <a:latin typeface="+mn-lt"/>
                <a:ea typeface="ＭＳ Ｐゴシック" charset="-128"/>
                <a:cs typeface="Arial" panose="020B0604020202020204" pitchFamily="34" charset="0"/>
              </a:rPr>
              <a:t>of these are on the verge of extinction in many parts of NE</a:t>
            </a:r>
            <a:r>
              <a:rPr lang="en-US" sz="1100" dirty="0" smtClean="0">
                <a:latin typeface="+mn-lt"/>
                <a:ea typeface="ＭＳ Ｐゴシック" charset="-128"/>
                <a:cs typeface="Arial" panose="020B0604020202020204" pitchFamily="34" charset="0"/>
              </a:rPr>
              <a:t>. Most </a:t>
            </a:r>
            <a:r>
              <a:rPr lang="en-US" sz="1100" dirty="0">
                <a:latin typeface="+mn-lt"/>
                <a:ea typeface="ＭＳ Ｐゴシック" charset="-128"/>
                <a:cs typeface="Arial" panose="020B0604020202020204" pitchFamily="34" charset="0"/>
              </a:rPr>
              <a:t>people have seen the pink slipper…here at upper </a:t>
            </a:r>
            <a:r>
              <a:rPr lang="en-US" sz="1100" dirty="0" smtClean="0">
                <a:latin typeface="+mn-lt"/>
                <a:ea typeface="ＭＳ Ｐゴシック" charset="-128"/>
                <a:cs typeface="Arial" panose="020B0604020202020204" pitchFamily="34" charset="0"/>
              </a:rPr>
              <a:t>right.</a:t>
            </a:r>
            <a:endParaRPr lang="en-US" sz="1100" dirty="0">
              <a:latin typeface="+mn-lt"/>
              <a:ea typeface="ＭＳ Ｐゴシック" charset="-128"/>
              <a:cs typeface="Arial" panose="020B0604020202020204" pitchFamily="34" charset="0"/>
            </a:endParaRPr>
          </a:p>
        </p:txBody>
      </p:sp>
      <p:sp>
        <p:nvSpPr>
          <p:cNvPr id="16388" name="Slide Number Placeholder 3"/>
          <p:cNvSpPr>
            <a:spLocks noGrp="1"/>
          </p:cNvSpPr>
          <p:nvPr>
            <p:ph type="sldNum" sz="quarter" idx="5"/>
          </p:nvPr>
        </p:nvSpPr>
        <p:spPr bwMode="auto">
          <a:noFill/>
          <a:ln>
            <a:miter lim="800000"/>
            <a:headEnd/>
            <a:tailEnd/>
          </a:ln>
        </p:spPr>
        <p:txBody>
          <a:bodyPr/>
          <a:lstStyle/>
          <a:p>
            <a:fld id="{09E6C886-A392-EC46-89C9-8F7FD8FEECEC}"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Claire </a:t>
            </a:r>
          </a:p>
          <a:p>
            <a:endParaRPr lang="en-US" b="1" i="1" u="none" dirty="0" smtClean="0">
              <a:ea typeface="ＭＳ Ｐゴシック" charset="-128"/>
              <a:cs typeface="ＭＳ Ｐゴシック" charset="-128"/>
            </a:endParaRPr>
          </a:p>
          <a:p>
            <a:r>
              <a:rPr lang="en-US" b="0" i="0" u="none" dirty="0" smtClean="0">
                <a:ea typeface="ＭＳ Ｐゴシック" charset="-128"/>
                <a:cs typeface="ＭＳ Ｐゴシック" charset="-128"/>
              </a:rPr>
              <a:t>The yellow slipper has the same reproductive structures as the other slippers.  </a:t>
            </a:r>
          </a:p>
          <a:p>
            <a:r>
              <a:rPr lang="en-US" b="0" i="0" u="none" dirty="0" smtClean="0">
                <a:ea typeface="ＭＳ Ｐゴシック" charset="-128"/>
                <a:cs typeface="ＭＳ Ｐゴシック" charset="-128"/>
              </a:rPr>
              <a:t>Staminode that</a:t>
            </a:r>
            <a:r>
              <a:rPr lang="en-US" b="0" i="0" u="none" baseline="0" dirty="0" smtClean="0">
                <a:ea typeface="ＭＳ Ｐゴシック" charset="-128"/>
                <a:cs typeface="ＭＳ Ｐゴシック" charset="-128"/>
              </a:rPr>
              <a:t> shields the reproductive structures.</a:t>
            </a:r>
          </a:p>
          <a:p>
            <a:endParaRPr lang="en-US" b="0" i="0" u="none" dirty="0" smtClean="0">
              <a:ea typeface="ＭＳ Ｐゴシック" charset="-128"/>
              <a:cs typeface="ＭＳ Ｐゴシック" charset="-128"/>
            </a:endParaRPr>
          </a:p>
          <a:p>
            <a:r>
              <a:rPr lang="en-US" b="0" i="0" u="none" dirty="0" smtClean="0">
                <a:ea typeface="ＭＳ Ｐゴシック" charset="-128"/>
                <a:cs typeface="ＭＳ Ｐゴシック" charset="-128"/>
              </a:rPr>
              <a:t>Pollen mass on the anthers.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i="0" u="none" dirty="0" smtClean="0">
                <a:ea typeface="ＭＳ Ｐゴシック" charset="-128"/>
                <a:cs typeface="ＭＳ Ｐゴシック" charset="-128"/>
              </a:rPr>
              <a:t>and again,</a:t>
            </a:r>
            <a:r>
              <a:rPr lang="en-US" b="0" i="0" u="none" baseline="0" dirty="0" smtClean="0">
                <a:ea typeface="ＭＳ Ｐゴシック" charset="-128"/>
                <a:cs typeface="ＭＳ Ｐゴシック" charset="-128"/>
              </a:rPr>
              <a:t> the stigma sits between the staminode and the anthers. </a:t>
            </a:r>
            <a:endParaRPr lang="en-US" b="0" i="0" u="none" dirty="0" smtClean="0">
              <a:ea typeface="ＭＳ Ｐゴシック" charset="-128"/>
              <a:cs typeface="ＭＳ Ｐゴシック" charset="-128"/>
            </a:endParaRPr>
          </a:p>
          <a:p>
            <a:endParaRPr lang="en-US" b="0" i="0" u="none" dirty="0" smtClean="0">
              <a:ea typeface="ＭＳ Ｐゴシック" charset="-128"/>
              <a:cs typeface="ＭＳ Ｐゴシック" charset="-128"/>
            </a:endParaRPr>
          </a:p>
          <a:p>
            <a:r>
              <a:rPr lang="en-US" b="0" i="0" u="none" dirty="0" smtClean="0">
                <a:ea typeface="ＭＳ Ｐゴシック" charset="-128"/>
                <a:cs typeface="ＭＳ Ｐゴシック" charset="-128"/>
              </a:rPr>
              <a:t>They don’t always come with mosquitoes.</a:t>
            </a:r>
            <a:endParaRPr lang="en-US" b="0" i="0" u="none" dirty="0">
              <a:ea typeface="ＭＳ Ｐゴシック" charset="-128"/>
              <a:cs typeface="ＭＳ Ｐゴシック" charset="-128"/>
            </a:endParaRPr>
          </a:p>
        </p:txBody>
      </p:sp>
      <p:sp>
        <p:nvSpPr>
          <p:cNvPr id="36868" name="Slide Number Placeholder 3"/>
          <p:cNvSpPr>
            <a:spLocks noGrp="1"/>
          </p:cNvSpPr>
          <p:nvPr>
            <p:ph type="sldNum" sz="quarter" idx="5"/>
          </p:nvPr>
        </p:nvSpPr>
        <p:spPr bwMode="auto">
          <a:noFill/>
          <a:ln>
            <a:miter lim="800000"/>
            <a:headEnd/>
            <a:tailEnd/>
          </a:ln>
        </p:spPr>
        <p:txBody>
          <a:bodyPr/>
          <a:lstStyle/>
          <a:p>
            <a:fld id="{50EAFA53-D4D0-4746-8F6F-6472A2C25808}" type="slidenum">
              <a:rPr lang="en-US"/>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
            </a:r>
          </a:p>
          <a:p>
            <a:endParaRPr lang="en-US" dirty="0" smtClean="0"/>
          </a:p>
          <a:p>
            <a:r>
              <a:rPr lang="en-US" dirty="0" smtClean="0"/>
              <a:t>It is quite important to carefully weed and if any of the roots become exposed</a:t>
            </a:r>
            <a:r>
              <a:rPr lang="en-US" baseline="0" dirty="0" smtClean="0"/>
              <a:t> to cover them with soil or compost.  We weed with scissors so as to not uproot the lady’s slippers, since slipper roots are quite near the surface.</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 will turn it over to Alexander.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100</a:t>
            </a:fld>
            <a:endParaRPr lang="en-US"/>
          </a:p>
        </p:txBody>
      </p:sp>
    </p:spTree>
    <p:extLst>
      <p:ext uri="{BB962C8B-B14F-4D97-AF65-F5344CB8AC3E}">
        <p14:creationId xmlns:p14="http://schemas.microsoft.com/office/powerpoint/2010/main" val="91371658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i="1" u="none" dirty="0" smtClean="0">
                <a:ea typeface="ＭＳ Ｐゴシック" charset="-128"/>
                <a:cs typeface="ＭＳ Ｐゴシック" charset="-128"/>
              </a:rPr>
              <a:t>Alex</a:t>
            </a:r>
            <a:r>
              <a:rPr lang="en-US" b="1" i="1" u="none" baseline="0" dirty="0" smtClean="0">
                <a:ea typeface="ＭＳ Ｐゴシック" charset="-128"/>
                <a:cs typeface="ＭＳ Ｐゴシック" charset="-128"/>
              </a:rPr>
              <a:t> </a:t>
            </a: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Lady’s slippers are truly beautiful</a:t>
            </a:r>
            <a:r>
              <a:rPr lang="en-US" baseline="0" dirty="0" smtClean="0">
                <a:ea typeface="ＭＳ Ｐゴシック" charset="-128"/>
                <a:cs typeface="ＭＳ Ｐゴシック" charset="-128"/>
              </a:rPr>
              <a:t> flowers. They are most splendid in the wild. We want to bring them back to their natural habitat</a:t>
            </a:r>
            <a:endParaRPr lang="en-US" dirty="0" smtClean="0">
              <a:ea typeface="ＭＳ Ｐゴシック" charset="-128"/>
              <a:cs typeface="ＭＳ Ｐゴシック" charset="-128"/>
            </a:endParaRPr>
          </a:p>
        </p:txBody>
      </p:sp>
      <p:sp>
        <p:nvSpPr>
          <p:cNvPr id="166916" name="Slide Number Placeholder 3"/>
          <p:cNvSpPr>
            <a:spLocks noGrp="1"/>
          </p:cNvSpPr>
          <p:nvPr>
            <p:ph type="sldNum" sz="quarter" idx="5"/>
          </p:nvPr>
        </p:nvSpPr>
        <p:spPr bwMode="auto">
          <a:noFill/>
          <a:ln>
            <a:miter lim="800000"/>
            <a:headEnd/>
            <a:tailEnd/>
          </a:ln>
        </p:spPr>
        <p:txBody>
          <a:bodyPr/>
          <a:lstStyle/>
          <a:p>
            <a:fld id="{328BB5A8-10B1-E84C-817D-143DF90763EA}" type="slidenum">
              <a:rPr lang="en-US"/>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i="1" u="none" dirty="0" smtClean="0">
                <a:ea typeface="ＭＳ Ｐゴシック" charset="-128"/>
                <a:cs typeface="ＭＳ Ｐゴシック" charset="-128"/>
              </a:rPr>
              <a:t>Alex</a:t>
            </a:r>
            <a:r>
              <a:rPr lang="en-US" b="1" i="1" u="none" baseline="0" dirty="0" smtClean="0">
                <a:ea typeface="ＭＳ Ｐゴシック" charset="-128"/>
                <a:cs typeface="ＭＳ Ｐゴシック" charset="-128"/>
              </a:rPr>
              <a:t> </a:t>
            </a:r>
          </a:p>
          <a:p>
            <a:pPr eaLnBrk="1" hangingPunct="1">
              <a:spcBef>
                <a:spcPct val="0"/>
              </a:spcBef>
            </a:pPr>
            <a:r>
              <a:rPr lang="en-US" b="1" i="1" u="none" dirty="0" smtClean="0">
                <a:ea typeface="ＭＳ Ｐゴシック" charset="-128"/>
                <a:cs typeface="ＭＳ Ｐゴシック" charset="-128"/>
              </a:rPr>
              <a:t> </a:t>
            </a:r>
          </a:p>
          <a:p>
            <a:pPr defTabSz="931774" eaLnBrk="1" hangingPunct="1">
              <a:spcBef>
                <a:spcPct val="0"/>
              </a:spcBef>
              <a:defRPr/>
            </a:pPr>
            <a:r>
              <a:rPr lang="en-US" dirty="0" smtClean="0">
                <a:ea typeface="ＭＳ Ｐゴシック" charset="-128"/>
                <a:cs typeface="ＭＳ Ｐゴシック" charset="-128"/>
              </a:rPr>
              <a:t>Yellow </a:t>
            </a:r>
            <a:r>
              <a:rPr lang="en-US" dirty="0">
                <a:ea typeface="ＭＳ Ｐゴシック" charset="-128"/>
                <a:cs typeface="ＭＳ Ｐゴシック" charset="-128"/>
              </a:rPr>
              <a:t>slippers </a:t>
            </a:r>
            <a:r>
              <a:rPr lang="en-US" dirty="0" smtClean="0">
                <a:ea typeface="ＭＳ Ｐゴシック" charset="-128"/>
                <a:cs typeface="ＭＳ Ｐゴシック" charset="-128"/>
              </a:rPr>
              <a:t>prefer the more basic soils of Vermont rather than the commonly granitic more acid soils of most of NH and Maine. They thrive </a:t>
            </a:r>
            <a:r>
              <a:rPr lang="en-US" dirty="0">
                <a:ea typeface="ＭＳ Ｐゴシック" charset="-128"/>
                <a:cs typeface="ＭＳ Ｐゴシック" charset="-128"/>
              </a:rPr>
              <a:t>in the Connecticut river valley and much of Vermont. </a:t>
            </a:r>
            <a:endParaRPr lang="en-US" dirty="0" smtClean="0">
              <a:ea typeface="ＭＳ Ｐゴシック" charset="-128"/>
              <a:cs typeface="ＭＳ Ｐゴシック" charset="-128"/>
            </a:endParaRP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They</a:t>
            </a:r>
            <a:r>
              <a:rPr lang="en-US" baseline="0" dirty="0" smtClean="0">
                <a:ea typeface="ＭＳ Ｐゴシック" charset="-128"/>
                <a:cs typeface="ＭＳ Ｐゴシック" charset="-128"/>
              </a:rPr>
              <a:t> are mostly found in mixed hardwood forests. </a:t>
            </a:r>
          </a:p>
          <a:p>
            <a:pPr eaLnBrk="1" hangingPunct="1">
              <a:spcBef>
                <a:spcPct val="0"/>
              </a:spcBef>
            </a:pPr>
            <a:endParaRPr lang="en-US" baseline="0" dirty="0" smtClean="0">
              <a:ea typeface="ＭＳ Ｐゴシック" charset="-128"/>
              <a:cs typeface="ＭＳ Ｐゴシック" charset="-128"/>
            </a:endParaRP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endParaRPr lang="en-US" dirty="0">
              <a:ea typeface="ＭＳ Ｐゴシック" charset="-128"/>
              <a:cs typeface="ＭＳ Ｐゴシック" charset="-128"/>
            </a:endParaRPr>
          </a:p>
        </p:txBody>
      </p:sp>
      <p:sp>
        <p:nvSpPr>
          <p:cNvPr id="168964" name="Slide Number Placeholder 3"/>
          <p:cNvSpPr>
            <a:spLocks noGrp="1"/>
          </p:cNvSpPr>
          <p:nvPr>
            <p:ph type="sldNum" sz="quarter" idx="5"/>
          </p:nvPr>
        </p:nvSpPr>
        <p:spPr bwMode="auto">
          <a:noFill/>
          <a:ln>
            <a:miter lim="800000"/>
            <a:headEnd/>
            <a:tailEnd/>
          </a:ln>
        </p:spPr>
        <p:txBody>
          <a:bodyPr/>
          <a:lstStyle/>
          <a:p>
            <a:fld id="{77658D70-D6F9-1C4C-847D-A8F6F40CCFC4}" type="slidenum">
              <a:rPr lang="en-US"/>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i="1" u="none" dirty="0" smtClean="0">
                <a:ea typeface="ＭＳ Ｐゴシック" charset="-128"/>
                <a:cs typeface="ＭＳ Ｐゴシック" charset="-128"/>
              </a:rPr>
              <a:t>Alex</a:t>
            </a:r>
            <a:r>
              <a:rPr lang="en-US" b="1" i="1" u="none" baseline="0" dirty="0" smtClean="0">
                <a:ea typeface="ＭＳ Ｐゴシック" charset="-128"/>
                <a:cs typeface="ＭＳ Ｐゴシック" charset="-128"/>
              </a:rPr>
              <a:t> </a:t>
            </a:r>
          </a:p>
          <a:p>
            <a:pPr eaLnBrk="1" hangingPunct="1">
              <a:spcBef>
                <a:spcPct val="0"/>
              </a:spcBef>
            </a:pPr>
            <a:endParaRPr lang="en-US" b="1" i="1" u="none"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Yellow </a:t>
            </a:r>
            <a:r>
              <a:rPr lang="en-US" dirty="0">
                <a:ea typeface="ＭＳ Ｐゴシック" charset="-128"/>
                <a:cs typeface="ＭＳ Ｐゴシック" charset="-128"/>
              </a:rPr>
              <a:t>slippers grow in shaded areas that do not have much </a:t>
            </a:r>
            <a:r>
              <a:rPr lang="en-US" dirty="0" smtClean="0">
                <a:ea typeface="ＭＳ Ｐゴシック" charset="-128"/>
                <a:cs typeface="ＭＳ Ｐゴシック" charset="-128"/>
              </a:rPr>
              <a:t>competition from other plants and multiply mostly from underground stems</a:t>
            </a:r>
            <a:r>
              <a:rPr lang="en-US" baseline="0" dirty="0" smtClean="0">
                <a:ea typeface="ＭＳ Ｐゴシック" charset="-128"/>
                <a:cs typeface="ＭＳ Ｐゴシック" charset="-128"/>
              </a:rPr>
              <a:t> </a:t>
            </a:r>
            <a:r>
              <a:rPr lang="en-US" dirty="0" smtClean="0">
                <a:ea typeface="ＭＳ Ｐゴシック" charset="-128"/>
                <a:cs typeface="ＭＳ Ｐゴシック" charset="-128"/>
              </a:rPr>
              <a:t>like </a:t>
            </a:r>
            <a:r>
              <a:rPr lang="en-US" dirty="0">
                <a:ea typeface="ＭＳ Ｐゴシック" charset="-128"/>
                <a:cs typeface="ＭＳ Ｐゴシック" charset="-128"/>
              </a:rPr>
              <a:t>the other slippers and form large clumps. </a:t>
            </a:r>
            <a:endParaRPr lang="en-US" dirty="0" smtClean="0">
              <a:ea typeface="ＭＳ Ｐゴシック" charset="-128"/>
              <a:cs typeface="ＭＳ Ｐゴシック" charset="-128"/>
            </a:endParaRPr>
          </a:p>
        </p:txBody>
      </p:sp>
      <p:sp>
        <p:nvSpPr>
          <p:cNvPr id="171012" name="Slide Number Placeholder 3"/>
          <p:cNvSpPr>
            <a:spLocks noGrp="1"/>
          </p:cNvSpPr>
          <p:nvPr>
            <p:ph type="sldNum" sz="quarter" idx="5"/>
          </p:nvPr>
        </p:nvSpPr>
        <p:spPr bwMode="auto">
          <a:noFill/>
          <a:ln>
            <a:miter lim="800000"/>
            <a:headEnd/>
            <a:tailEnd/>
          </a:ln>
        </p:spPr>
        <p:txBody>
          <a:bodyPr/>
          <a:lstStyle/>
          <a:p>
            <a:fld id="{937112BD-C9D5-2745-8981-A13A9453668C}" type="slidenum">
              <a:rPr lang="en-US"/>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i="1" u="none" dirty="0" smtClean="0">
                <a:ea typeface="ＭＳ Ｐゴシック" charset="-128"/>
                <a:cs typeface="ＭＳ Ｐゴシック" charset="-128"/>
              </a:rPr>
              <a:t>Alex</a:t>
            </a:r>
            <a:r>
              <a:rPr lang="en-US" b="1" i="1" u="none" baseline="0" dirty="0" smtClean="0">
                <a:ea typeface="ＭＳ Ｐゴシック" charset="-128"/>
                <a:cs typeface="ＭＳ Ｐゴシック" charset="-128"/>
              </a:rPr>
              <a:t> </a:t>
            </a:r>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Maiden hair ferns grow in places where you can find yellow slippers.</a:t>
            </a:r>
          </a:p>
        </p:txBody>
      </p:sp>
      <p:sp>
        <p:nvSpPr>
          <p:cNvPr id="175108" name="Slide Number Placeholder 3"/>
          <p:cNvSpPr>
            <a:spLocks noGrp="1"/>
          </p:cNvSpPr>
          <p:nvPr>
            <p:ph type="sldNum" sz="quarter" idx="5"/>
          </p:nvPr>
        </p:nvSpPr>
        <p:spPr bwMode="auto">
          <a:noFill/>
          <a:ln>
            <a:miter lim="800000"/>
            <a:headEnd/>
            <a:tailEnd/>
          </a:ln>
        </p:spPr>
        <p:txBody>
          <a:bodyPr/>
          <a:lstStyle/>
          <a:p>
            <a:fld id="{FA875010-35AD-DA4C-A1A4-637D0820450C}" type="slidenum">
              <a:rPr lang="en-US"/>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i="1" u="none" dirty="0" smtClean="0">
                <a:ea typeface="ＭＳ Ｐゴシック" charset="-128"/>
                <a:cs typeface="ＭＳ Ｐゴシック" charset="-128"/>
              </a:rPr>
              <a:t>Alex</a:t>
            </a:r>
            <a:r>
              <a:rPr lang="en-US" b="1" i="1" u="none" baseline="0" dirty="0" smtClean="0">
                <a:ea typeface="ＭＳ Ｐゴシック" charset="-128"/>
                <a:cs typeface="ＭＳ Ｐゴシック" charset="-128"/>
              </a:rPr>
              <a:t> </a:t>
            </a:r>
          </a:p>
          <a:p>
            <a:pPr eaLnBrk="1" hangingPunct="1">
              <a:spcBef>
                <a:spcPct val="0"/>
              </a:spcBef>
            </a:pPr>
            <a:endParaRPr lang="en-US" b="1" i="1" u="none" dirty="0" smtClean="0">
              <a:ea typeface="ＭＳ Ｐゴシック" charset="-128"/>
              <a:cs typeface="ＭＳ Ｐゴシック" charset="-128"/>
            </a:endParaRPr>
          </a:p>
          <a:p>
            <a:pPr eaLnBrk="1" hangingPunct="1">
              <a:spcBef>
                <a:spcPct val="0"/>
              </a:spcBef>
            </a:pPr>
            <a:r>
              <a:rPr lang="en-US" b="0" i="0" u="none" dirty="0" smtClean="0">
                <a:ea typeface="ＭＳ Ｐゴシック" charset="-128"/>
                <a:cs typeface="ＭＳ Ｐゴシック" charset="-128"/>
              </a:rPr>
              <a:t>Just like</a:t>
            </a:r>
            <a:r>
              <a:rPr lang="en-US" b="0" i="0" u="none" baseline="0" dirty="0" smtClean="0">
                <a:ea typeface="ＭＳ Ｐゴシック" charset="-128"/>
                <a:cs typeface="ＭＳ Ｐゴシック" charset="-128"/>
              </a:rPr>
              <a:t> the yellow slipper, showy slippers also love more basic, neutral soils</a:t>
            </a:r>
            <a:endParaRPr lang="en-US" b="0" i="0" u="none" dirty="0" smtClean="0">
              <a:ea typeface="ＭＳ Ｐゴシック" charset="-128"/>
              <a:cs typeface="ＭＳ Ｐゴシック" charset="-128"/>
            </a:endParaRPr>
          </a:p>
        </p:txBody>
      </p:sp>
      <p:sp>
        <p:nvSpPr>
          <p:cNvPr id="177156" name="Slide Number Placeholder 3"/>
          <p:cNvSpPr>
            <a:spLocks noGrp="1"/>
          </p:cNvSpPr>
          <p:nvPr>
            <p:ph type="sldNum" sz="quarter" idx="5"/>
          </p:nvPr>
        </p:nvSpPr>
        <p:spPr bwMode="auto">
          <a:noFill/>
          <a:ln>
            <a:miter lim="800000"/>
            <a:headEnd/>
            <a:tailEnd/>
          </a:ln>
        </p:spPr>
        <p:txBody>
          <a:bodyPr/>
          <a:lstStyle/>
          <a:p>
            <a:fld id="{D00B8F3A-6C6C-BB4B-A050-6536FC2D7087}" type="slidenum">
              <a:rPr lang="en-US"/>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u="none" dirty="0" smtClean="0">
                <a:ea typeface="ＭＳ Ｐゴシック" charset="-128"/>
                <a:cs typeface="ＭＳ Ｐゴシック" charset="-128"/>
              </a:rPr>
              <a:t>Alex</a:t>
            </a:r>
            <a:r>
              <a:rPr lang="en-US" b="1" i="1" u="none" baseline="0" dirty="0" smtClean="0">
                <a:ea typeface="ＭＳ Ｐゴシック" charset="-128"/>
                <a:cs typeface="ＭＳ Ｐゴシック" charset="-128"/>
              </a:rPr>
              <a:t> </a:t>
            </a:r>
            <a:endParaRPr lang="en-US" b="1" i="1" u="none" dirty="0" smtClean="0">
              <a:ea typeface="ＭＳ Ｐゴシック" charset="-128"/>
              <a:cs typeface="ＭＳ Ｐゴシック" charset="-128"/>
            </a:endParaRPr>
          </a:p>
          <a:p>
            <a:endParaRPr lang="en-US" b="1" i="1" u="none" dirty="0" smtClean="0">
              <a:ea typeface="ＭＳ Ｐゴシック" charset="-128"/>
              <a:cs typeface="ＭＳ Ｐゴシック" charset="-128"/>
            </a:endParaRPr>
          </a:p>
          <a:p>
            <a:r>
              <a:rPr lang="en-US" dirty="0" smtClean="0">
                <a:ea typeface="ＭＳ Ｐゴシック" charset="-128"/>
                <a:cs typeface="ＭＳ Ｐゴシック" charset="-128"/>
              </a:rPr>
              <a:t>This </a:t>
            </a:r>
            <a:r>
              <a:rPr lang="en-US" dirty="0">
                <a:ea typeface="ＭＳ Ｐゴシック" charset="-128"/>
                <a:cs typeface="ＭＳ Ｐゴシック" charset="-128"/>
              </a:rPr>
              <a:t>is the famous </a:t>
            </a:r>
            <a:r>
              <a:rPr lang="en-US" dirty="0" err="1" smtClean="0">
                <a:ea typeface="ＭＳ Ｐゴシック" charset="-128"/>
                <a:cs typeface="ＭＳ Ｐゴシック" charset="-128"/>
              </a:rPr>
              <a:t>Eshqua</a:t>
            </a:r>
            <a:r>
              <a:rPr lang="en-US" dirty="0" smtClean="0">
                <a:ea typeface="ＭＳ Ｐゴシック" charset="-128"/>
                <a:cs typeface="ＭＳ Ｐゴシック" charset="-128"/>
              </a:rPr>
              <a:t> Bog in Woodstock Vermont</a:t>
            </a:r>
            <a:r>
              <a:rPr lang="en-US" baseline="0" dirty="0" smtClean="0">
                <a:ea typeface="ＭＳ Ｐゴシック" charset="-128"/>
                <a:cs typeface="ＭＳ Ｐゴシック" charset="-128"/>
              </a:rPr>
              <a:t> where showy slippers thrive</a:t>
            </a:r>
            <a:r>
              <a:rPr lang="en-US" dirty="0" smtClean="0">
                <a:ea typeface="ＭＳ Ｐゴシック" charset="-128"/>
                <a:cs typeface="ＭＳ Ｐゴシック" charset="-128"/>
              </a:rPr>
              <a:t>.</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Now</a:t>
            </a:r>
            <a:r>
              <a:rPr lang="en-US" baseline="0" dirty="0" smtClean="0">
                <a:ea typeface="ＭＳ Ｐゴシック" charset="-128"/>
                <a:cs typeface="ＭＳ Ｐゴシック" charset="-128"/>
              </a:rPr>
              <a:t> Emma is going to talk abut the ram’s head and pink slippers in the wild.</a:t>
            </a:r>
            <a:endParaRPr lang="en-US" dirty="0">
              <a:ea typeface="ＭＳ Ｐゴシック" charset="-128"/>
              <a:cs typeface="ＭＳ Ｐゴシック" charset="-128"/>
            </a:endParaRPr>
          </a:p>
        </p:txBody>
      </p:sp>
      <p:sp>
        <p:nvSpPr>
          <p:cNvPr id="119812" name="Slide Number Placeholder 3"/>
          <p:cNvSpPr>
            <a:spLocks noGrp="1"/>
          </p:cNvSpPr>
          <p:nvPr>
            <p:ph type="sldNum" sz="quarter" idx="5"/>
          </p:nvPr>
        </p:nvSpPr>
        <p:spPr bwMode="auto">
          <a:noFill/>
          <a:ln>
            <a:miter lim="800000"/>
            <a:headEnd/>
            <a:tailEnd/>
          </a:ln>
        </p:spPr>
        <p:txBody>
          <a:bodyPr/>
          <a:lstStyle/>
          <a:p>
            <a:fld id="{54DC8BF4-2FC5-B841-B817-BC617E36722B}" type="slidenum">
              <a:rPr lang="en-US"/>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83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ja-JP" b="1" i="1" dirty="0" smtClean="0">
                <a:ea typeface="ＭＳ Ｐゴシック" charset="-128"/>
                <a:cs typeface="ＭＳ Ｐゴシック" charset="-128"/>
              </a:rPr>
              <a:t>Emma</a:t>
            </a:r>
          </a:p>
          <a:p>
            <a:pPr eaLnBrk="1" hangingPunct="1">
              <a:spcBef>
                <a:spcPct val="0"/>
              </a:spcBef>
            </a:pPr>
            <a:endParaRPr lang="en-US" altLang="ja-JP" dirty="0" smtClean="0">
              <a:ea typeface="ＭＳ Ｐゴシック" charset="-128"/>
              <a:cs typeface="ＭＳ Ｐゴシック" charset="-128"/>
            </a:endParaRPr>
          </a:p>
          <a:p>
            <a:pPr eaLnBrk="1" hangingPunct="1">
              <a:spcBef>
                <a:spcPct val="0"/>
              </a:spcBef>
            </a:pPr>
            <a:r>
              <a:rPr lang="en-US" altLang="ja-JP" dirty="0" smtClean="0">
                <a:ea typeface="ＭＳ Ｐゴシック" charset="-128"/>
                <a:cs typeface="ＭＳ Ｐゴシック" charset="-128"/>
              </a:rPr>
              <a:t>The</a:t>
            </a:r>
            <a:r>
              <a:rPr lang="en-US" altLang="ja-JP" baseline="0" dirty="0" smtClean="0">
                <a:ea typeface="ＭＳ Ｐゴシック" charset="-128"/>
                <a:cs typeface="ＭＳ Ｐゴシック" charset="-128"/>
              </a:rPr>
              <a:t> ram’s head slipper</a:t>
            </a:r>
            <a:r>
              <a:rPr lang="en-US" altLang="ja-JP" dirty="0" smtClean="0">
                <a:ea typeface="ＭＳ Ｐゴシック" charset="-128"/>
                <a:cs typeface="ＭＳ Ｐゴシック" charset="-128"/>
              </a:rPr>
              <a:t> loves the same environment as </a:t>
            </a:r>
            <a:r>
              <a:rPr lang="en-US" altLang="ja-JP" baseline="0" dirty="0" smtClean="0">
                <a:ea typeface="ＭＳ Ｐゴシック" charset="-128"/>
                <a:cs typeface="ＭＳ Ｐゴシック" charset="-128"/>
              </a:rPr>
              <a:t>the yellow and showy slippers. </a:t>
            </a:r>
            <a:r>
              <a:rPr lang="en-US" dirty="0" smtClean="0">
                <a:ea typeface="ＭＳ Ｐゴシック" charset="-128"/>
                <a:cs typeface="ＭＳ Ｐゴシック" charset="-128"/>
              </a:rPr>
              <a:t>They</a:t>
            </a:r>
            <a:r>
              <a:rPr lang="en-US" altLang="ja-JP" dirty="0" smtClean="0">
                <a:ea typeface="ＭＳ Ｐゴシック" charset="-128"/>
                <a:cs typeface="ＭＳ Ｐゴシック" charset="-128"/>
              </a:rPr>
              <a:t> grow in </a:t>
            </a:r>
            <a:r>
              <a:rPr lang="en-US" altLang="ja-JP" dirty="0">
                <a:ea typeface="ＭＳ Ｐゴシック" charset="-128"/>
                <a:cs typeface="ＭＳ Ｐゴシック" charset="-128"/>
              </a:rPr>
              <a:t>mixed hardwood </a:t>
            </a:r>
            <a:r>
              <a:rPr lang="en-US" altLang="ja-JP" dirty="0" smtClean="0">
                <a:ea typeface="ＭＳ Ｐゴシック" charset="-128"/>
                <a:cs typeface="ＭＳ Ｐゴシック" charset="-128"/>
              </a:rPr>
              <a:t>forests</a:t>
            </a:r>
            <a:r>
              <a:rPr lang="en-US" altLang="ja-JP" baseline="0" dirty="0" smtClean="0">
                <a:ea typeface="ＭＳ Ｐゴシック" charset="-128"/>
                <a:cs typeface="ＭＳ Ｐゴシック" charset="-128"/>
              </a:rPr>
              <a:t> </a:t>
            </a:r>
            <a:r>
              <a:rPr lang="en-US" altLang="ja-JP" dirty="0" smtClean="0">
                <a:ea typeface="ＭＳ Ｐゴシック" charset="-128"/>
                <a:cs typeface="ＭＳ Ｐゴシック" charset="-128"/>
              </a:rPr>
              <a:t>in </a:t>
            </a:r>
            <a:r>
              <a:rPr lang="en-US" altLang="ja-JP" dirty="0">
                <a:ea typeface="ＭＳ Ｐゴシック" charset="-128"/>
                <a:cs typeface="ＭＳ Ｐゴシック" charset="-128"/>
              </a:rPr>
              <a:t>heavy </a:t>
            </a:r>
            <a:r>
              <a:rPr lang="en-US" altLang="ja-JP" dirty="0" smtClean="0">
                <a:ea typeface="ＭＳ Ｐゴシック" charset="-128"/>
                <a:cs typeface="ＭＳ Ｐゴシック" charset="-128"/>
              </a:rPr>
              <a:t>shade like</a:t>
            </a:r>
            <a:r>
              <a:rPr lang="en-US" altLang="ja-JP" baseline="0" dirty="0" smtClean="0">
                <a:ea typeface="ＭＳ Ｐゴシック" charset="-128"/>
                <a:cs typeface="ＭＳ Ｐゴシック" charset="-128"/>
              </a:rPr>
              <a:t> the yellow</a:t>
            </a:r>
            <a:r>
              <a:rPr lang="en-US" altLang="ja-JP" dirty="0" smtClean="0">
                <a:ea typeface="ＭＳ Ｐゴシック" charset="-128"/>
                <a:cs typeface="ＭＳ Ｐゴシック" charset="-128"/>
              </a:rPr>
              <a:t>.</a:t>
            </a:r>
            <a:r>
              <a:rPr lang="en-US" altLang="ja-JP" baseline="0" dirty="0" smtClean="0">
                <a:ea typeface="ＭＳ Ｐゴシック" charset="-128"/>
                <a:cs typeface="ＭＳ Ｐゴシック" charset="-128"/>
              </a:rPr>
              <a:t> This picture was taken in mid-May.  </a:t>
            </a:r>
            <a:endParaRPr lang="en-US" dirty="0">
              <a:ea typeface="ＭＳ Ｐゴシック" charset="-128"/>
              <a:cs typeface="ＭＳ Ｐゴシック" charset="-128"/>
            </a:endParaRPr>
          </a:p>
        </p:txBody>
      </p:sp>
      <p:sp>
        <p:nvSpPr>
          <p:cNvPr id="183300" name="Slide Number Placeholder 3"/>
          <p:cNvSpPr>
            <a:spLocks noGrp="1"/>
          </p:cNvSpPr>
          <p:nvPr>
            <p:ph type="sldNum" sz="quarter" idx="5"/>
          </p:nvPr>
        </p:nvSpPr>
        <p:spPr bwMode="auto">
          <a:noFill/>
          <a:ln>
            <a:miter lim="800000"/>
            <a:headEnd/>
            <a:tailEnd/>
          </a:ln>
        </p:spPr>
        <p:txBody>
          <a:bodyPr/>
          <a:lstStyle/>
          <a:p>
            <a:fld id="{E78C45A5-6E69-4840-A353-6695845DA745}" type="slidenum">
              <a:rPr lang="en-US"/>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altLang="ja-JP" b="1" i="1" dirty="0" smtClean="0">
                <a:ea typeface="ＭＳ Ｐゴシック" charset="-128"/>
                <a:cs typeface="ＭＳ Ｐゴシック" charset="-128"/>
              </a:rPr>
              <a:t>Emma</a:t>
            </a:r>
            <a:endParaRPr lang="en-US" b="1" i="1" u="none" dirty="0" smtClean="0">
              <a:ea typeface="ＭＳ Ｐゴシック" charset="-128"/>
              <a:cs typeface="ＭＳ Ｐゴシック" charset="-128"/>
            </a:endParaRPr>
          </a:p>
          <a:p>
            <a:endParaRPr lang="en-US" b="0" i="0" u="none" dirty="0" smtClean="0">
              <a:ea typeface="ＭＳ Ｐゴシック" charset="-128"/>
              <a:cs typeface="ＭＳ Ｐゴシック" charset="-128"/>
            </a:endParaRPr>
          </a:p>
          <a:p>
            <a:r>
              <a:rPr lang="en-US" b="0" i="0" u="none" dirty="0" smtClean="0">
                <a:ea typeface="ＭＳ Ｐゴシック" charset="-128"/>
                <a:cs typeface="ＭＳ Ｐゴシック" charset="-128"/>
              </a:rPr>
              <a:t>Ram’s head slippers grow in clumps like other slippers. </a:t>
            </a:r>
            <a:r>
              <a:rPr lang="en-US" altLang="ja-JP" baseline="0" dirty="0" smtClean="0">
                <a:ea typeface="ＭＳ Ｐゴシック" charset="-128"/>
                <a:cs typeface="ＭＳ Ｐゴシック" charset="-128"/>
              </a:rPr>
              <a:t>We counted about 60 ram’s head slippers in one clump. </a:t>
            </a:r>
            <a:endParaRPr lang="en-US"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108</a:t>
            </a:fld>
            <a:endParaRPr lang="en-US"/>
          </a:p>
        </p:txBody>
      </p:sp>
    </p:spTree>
    <p:extLst>
      <p:ext uri="{BB962C8B-B14F-4D97-AF65-F5344CB8AC3E}">
        <p14:creationId xmlns:p14="http://schemas.microsoft.com/office/powerpoint/2010/main" val="401158876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ja-JP" b="1" i="1" dirty="0" smtClean="0">
                <a:ea typeface="ＭＳ Ｐゴシック" charset="-128"/>
                <a:cs typeface="ＭＳ Ｐゴシック" charset="-128"/>
              </a:rPr>
              <a:t>Emma</a:t>
            </a:r>
            <a:endParaRPr lang="en-US" b="1" i="1" u="none" dirty="0" smtClean="0">
              <a:ea typeface="ＭＳ Ｐゴシック" charset="-128"/>
              <a:cs typeface="ＭＳ Ｐゴシック" charset="-128"/>
            </a:endParaRPr>
          </a:p>
          <a:p>
            <a:pPr eaLnBrk="1" hangingPunct="1">
              <a:spcBef>
                <a:spcPct val="0"/>
              </a:spcBef>
            </a:pPr>
            <a:endParaRPr lang="en-US" b="1" i="1" u="none" dirty="0" smtClean="0">
              <a:ea typeface="ＭＳ Ｐゴシック" charset="-128"/>
              <a:cs typeface="ＭＳ Ｐゴシック" charset="-128"/>
            </a:endParaRPr>
          </a:p>
          <a:p>
            <a:pPr eaLnBrk="1" hangingPunct="1">
              <a:spcBef>
                <a:spcPct val="0"/>
              </a:spcBef>
            </a:pPr>
            <a:r>
              <a:rPr lang="en-US" altLang="ja-JP" baseline="0" dirty="0" smtClean="0">
                <a:ea typeface="ＭＳ Ｐゴシック" charset="-128"/>
                <a:cs typeface="ＭＳ Ｐゴシック" charset="-128"/>
              </a:rPr>
              <a:t>These slippers grow to only about 10inches to a foot tall.  This slipper  is critically endangered and we do not know of any other site in the state than this clump…in Vermont.  </a:t>
            </a:r>
          </a:p>
          <a:p>
            <a:pPr eaLnBrk="1" hangingPunct="1">
              <a:spcBef>
                <a:spcPct val="0"/>
              </a:spcBef>
            </a:pPr>
            <a:endParaRPr lang="en-US" altLang="ja-JP" baseline="0" dirty="0" smtClean="0">
              <a:ea typeface="ＭＳ Ｐゴシック" charset="-128"/>
              <a:cs typeface="ＭＳ Ｐゴシック" charset="-128"/>
            </a:endParaRPr>
          </a:p>
          <a:p>
            <a:pPr eaLnBrk="1" hangingPunct="1">
              <a:spcBef>
                <a:spcPct val="0"/>
              </a:spcBef>
            </a:pPr>
            <a:r>
              <a:rPr lang="en-US" altLang="ja-JP" baseline="0" dirty="0" smtClean="0">
                <a:ea typeface="ＭＳ Ｐゴシック" charset="-128"/>
                <a:cs typeface="ＭＳ Ｐゴシック" charset="-128"/>
              </a:rPr>
              <a:t>Unfortunately, this clump is within a foot of an active logging road. </a:t>
            </a:r>
          </a:p>
          <a:p>
            <a:pPr eaLnBrk="1" hangingPunct="1">
              <a:spcBef>
                <a:spcPct val="0"/>
              </a:spcBef>
            </a:pPr>
            <a:endParaRPr lang="en-US" baseline="0" dirty="0" smtClean="0">
              <a:ea typeface="ＭＳ Ｐゴシック" charset="-128"/>
              <a:cs typeface="ＭＳ Ｐゴシック" charset="-128"/>
            </a:endParaRPr>
          </a:p>
        </p:txBody>
      </p:sp>
      <p:sp>
        <p:nvSpPr>
          <p:cNvPr id="185348" name="Slide Number Placeholder 3"/>
          <p:cNvSpPr>
            <a:spLocks noGrp="1"/>
          </p:cNvSpPr>
          <p:nvPr>
            <p:ph type="sldNum" sz="quarter" idx="5"/>
          </p:nvPr>
        </p:nvSpPr>
        <p:spPr bwMode="auto">
          <a:noFill/>
          <a:ln>
            <a:miter lim="800000"/>
            <a:headEnd/>
            <a:tailEnd/>
          </a:ln>
        </p:spPr>
        <p:txBody>
          <a:bodyPr/>
          <a:lstStyle/>
          <a:p>
            <a:fld id="{4626BD52-426D-124A-BB88-2BFE521CFA5C}" type="slidenum">
              <a:rPr lang="en-US"/>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Claire</a:t>
            </a:r>
            <a:r>
              <a:rPr lang="en-US" dirty="0" smtClean="0"/>
              <a:t> </a:t>
            </a:r>
          </a:p>
          <a:p>
            <a:endParaRPr lang="en-US" dirty="0" smtClean="0"/>
          </a:p>
          <a:p>
            <a:r>
              <a:rPr lang="en-US" dirty="0" smtClean="0"/>
              <a:t>the</a:t>
            </a:r>
            <a:r>
              <a:rPr lang="en-US" baseline="0" dirty="0" smtClean="0"/>
              <a:t> staminode on the yellow slipper has red spots, like the showy.</a:t>
            </a:r>
            <a:endParaRPr lang="en-US"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11</a:t>
            </a:fld>
            <a:endParaRPr lang="en-US"/>
          </a:p>
        </p:txBody>
      </p:sp>
    </p:spTree>
    <p:extLst>
      <p:ext uri="{BB962C8B-B14F-4D97-AF65-F5344CB8AC3E}">
        <p14:creationId xmlns:p14="http://schemas.microsoft.com/office/powerpoint/2010/main" val="170252735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ja-JP" b="1" i="1" dirty="0" smtClean="0">
                <a:ea typeface="ＭＳ Ｐゴシック" charset="-128"/>
                <a:cs typeface="ＭＳ Ｐゴシック" charset="-128"/>
              </a:rPr>
              <a:t>Emma</a:t>
            </a:r>
            <a:endParaRPr lang="en-US" b="1" i="1" u="none" dirty="0" smtClean="0">
              <a:ea typeface="ＭＳ Ｐゴシック" charset="-128"/>
              <a:cs typeface="ＭＳ Ｐゴシック" charset="-128"/>
            </a:endParaRPr>
          </a:p>
          <a:p>
            <a:pPr eaLnBrk="1" hangingPunct="1">
              <a:spcBef>
                <a:spcPct val="0"/>
              </a:spcBef>
            </a:pPr>
            <a:endParaRPr lang="en-US" b="1" i="1" u="none" dirty="0" smtClean="0">
              <a:ea typeface="ＭＳ Ｐゴシック" charset="-128"/>
              <a:cs typeface="ＭＳ Ｐゴシック" charset="-128"/>
            </a:endParaRPr>
          </a:p>
          <a:p>
            <a:pPr eaLnBrk="1" hangingPunct="1">
              <a:spcBef>
                <a:spcPct val="0"/>
              </a:spcBef>
            </a:pPr>
            <a:r>
              <a:rPr lang="en-US" b="0" i="0" u="none" dirty="0" smtClean="0">
                <a:ea typeface="ＭＳ Ｐゴシック" charset="-128"/>
                <a:cs typeface="ＭＳ Ｐゴシック" charset="-128"/>
              </a:rPr>
              <a:t>Unlike</a:t>
            </a:r>
            <a:r>
              <a:rPr lang="en-US" b="0" i="0" u="none" baseline="0" dirty="0" smtClean="0">
                <a:ea typeface="ＭＳ Ｐゴシック" charset="-128"/>
                <a:cs typeface="ＭＳ Ｐゴシック" charset="-128"/>
              </a:rPr>
              <a:t> the other three slippers, the pink slipper</a:t>
            </a:r>
            <a:r>
              <a:rPr lang="en-US" dirty="0" smtClean="0">
                <a:ea typeface="ＭＳ Ｐゴシック" charset="-128"/>
                <a:cs typeface="ＭＳ Ｐゴシック" charset="-128"/>
              </a:rPr>
              <a:t> is very common in NH and does not mind its acidic soils. </a:t>
            </a: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I</a:t>
            </a:r>
            <a:r>
              <a:rPr lang="en-US" b="0" i="0" u="none" dirty="0" smtClean="0">
                <a:ea typeface="ＭＳ Ｐゴシック" charset="-128"/>
                <a:cs typeface="ＭＳ Ｐゴシック" charset="-128"/>
              </a:rPr>
              <a:t>t</a:t>
            </a:r>
            <a:r>
              <a:rPr lang="en-US" b="0" i="0" u="none" baseline="0" dirty="0" smtClean="0">
                <a:ea typeface="ＭＳ Ｐゴシック" charset="-128"/>
                <a:cs typeface="ＭＳ Ｐゴシック" charset="-128"/>
              </a:rPr>
              <a:t> grows up to almost two feet tall.  </a:t>
            </a:r>
          </a:p>
          <a:p>
            <a:pPr eaLnBrk="1" hangingPunct="1">
              <a:spcBef>
                <a:spcPct val="0"/>
              </a:spcBef>
            </a:pPr>
            <a:endParaRPr lang="en-US" b="0" i="0" u="none" baseline="0" dirty="0" smtClean="0">
              <a:ea typeface="ＭＳ Ｐゴシック" charset="-128"/>
              <a:cs typeface="ＭＳ Ｐゴシック" charset="-128"/>
            </a:endParaRPr>
          </a:p>
          <a:p>
            <a:pPr eaLnBrk="1" hangingPunct="1">
              <a:spcBef>
                <a:spcPct val="0"/>
              </a:spcBef>
            </a:pPr>
            <a:r>
              <a:rPr lang="en-US" b="0" i="0" u="none" baseline="0" dirty="0" smtClean="0">
                <a:ea typeface="ＭＳ Ｐゴシック" charset="-128"/>
                <a:cs typeface="ＭＳ Ｐゴシック" charset="-128"/>
              </a:rPr>
              <a:t>It prefers shade and is often found on the sides of trails.  Some people think this is because deer eat the seed pods and distribute them along the trails when they poop. </a:t>
            </a:r>
            <a:endParaRPr lang="en-US" b="0" i="0" u="none" dirty="0" smtClean="0">
              <a:ea typeface="ＭＳ Ｐゴシック" charset="-128"/>
              <a:cs typeface="ＭＳ Ｐゴシック" charset="-128"/>
            </a:endParaRPr>
          </a:p>
          <a:p>
            <a:pPr eaLnBrk="1" hangingPunct="1">
              <a:spcBef>
                <a:spcPct val="0"/>
              </a:spcBef>
            </a:pPr>
            <a:endParaRPr lang="en-US" b="1" i="1" u="none" dirty="0" smtClean="0">
              <a:ea typeface="ＭＳ Ｐゴシック" charset="-128"/>
              <a:cs typeface="ＭＳ Ｐゴシック" charset="-128"/>
            </a:endParaRPr>
          </a:p>
        </p:txBody>
      </p:sp>
      <p:sp>
        <p:nvSpPr>
          <p:cNvPr id="177156" name="Slide Number Placeholder 3"/>
          <p:cNvSpPr>
            <a:spLocks noGrp="1"/>
          </p:cNvSpPr>
          <p:nvPr>
            <p:ph type="sldNum" sz="quarter" idx="5"/>
          </p:nvPr>
        </p:nvSpPr>
        <p:spPr bwMode="auto">
          <a:noFill/>
          <a:ln>
            <a:miter lim="800000"/>
            <a:headEnd/>
            <a:tailEnd/>
          </a:ln>
        </p:spPr>
        <p:txBody>
          <a:bodyPr/>
          <a:lstStyle/>
          <a:p>
            <a:fld id="{D00B8F3A-6C6C-BB4B-A050-6536FC2D7087}" type="slidenum">
              <a:rPr lang="en-US"/>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ja-JP" b="1" i="1" dirty="0" smtClean="0">
                <a:ea typeface="ＭＳ Ｐゴシック" charset="-128"/>
                <a:cs typeface="ＭＳ Ｐゴシック" charset="-128"/>
              </a:rPr>
              <a:t>Emma</a:t>
            </a:r>
            <a:endParaRPr lang="en-US" b="1" i="1" u="none" baseline="0" dirty="0" smtClean="0">
              <a:ea typeface="ＭＳ Ｐゴシック" charset="-128"/>
              <a:cs typeface="ＭＳ Ｐゴシック" charset="-128"/>
            </a:endParaRPr>
          </a:p>
          <a:p>
            <a:pPr eaLnBrk="1" hangingPunct="1">
              <a:spcBef>
                <a:spcPct val="0"/>
              </a:spcBef>
            </a:pPr>
            <a:endParaRPr lang="en-US" b="1" i="1" u="none" baseline="0" dirty="0" smtClean="0">
              <a:ea typeface="ＭＳ Ｐゴシック" charset="-128"/>
              <a:cs typeface="ＭＳ Ｐゴシック" charset="-128"/>
            </a:endParaRPr>
          </a:p>
          <a:p>
            <a:pPr eaLnBrk="1" hangingPunct="1">
              <a:spcBef>
                <a:spcPct val="0"/>
              </a:spcBef>
            </a:pPr>
            <a:r>
              <a:rPr lang="en-US" b="0" i="0" u="none" baseline="0" dirty="0" smtClean="0">
                <a:ea typeface="ＭＳ Ｐゴシック" charset="-128"/>
                <a:cs typeface="ＭＳ Ｐゴシック" charset="-128"/>
              </a:rPr>
              <a:t>The pink lady slipper</a:t>
            </a:r>
            <a:r>
              <a:rPr lang="en-US" dirty="0" smtClean="0">
                <a:ea typeface="ＭＳ Ｐゴシック" charset="-128"/>
                <a:cs typeface="ＭＳ Ｐゴシック" charset="-128"/>
              </a:rPr>
              <a:t> also</a:t>
            </a:r>
            <a:r>
              <a:rPr lang="en-US" baseline="0" dirty="0" smtClean="0">
                <a:ea typeface="ＭＳ Ｐゴシック" charset="-128"/>
                <a:cs typeface="ＭＳ Ｐゴシック" charset="-128"/>
              </a:rPr>
              <a:t> </a:t>
            </a:r>
            <a:r>
              <a:rPr lang="en-US" dirty="0" smtClean="0">
                <a:ea typeface="ＭＳ Ｐゴシック" charset="-128"/>
                <a:cs typeface="ＭＳ Ｐゴシック" charset="-128"/>
              </a:rPr>
              <a:t>proliferates </a:t>
            </a:r>
            <a:r>
              <a:rPr lang="en-US" dirty="0">
                <a:ea typeface="ＭＳ Ｐゴシック" charset="-128"/>
                <a:cs typeface="ＭＳ Ｐゴシック" charset="-128"/>
              </a:rPr>
              <a:t>a few years after logging or blow-downs in a spruce/pine forest when the logs </a:t>
            </a:r>
            <a:r>
              <a:rPr lang="en-US" dirty="0" smtClean="0">
                <a:ea typeface="ＭＳ Ｐゴシック" charset="-128"/>
                <a:cs typeface="ＭＳ Ｐゴシック" charset="-128"/>
              </a:rPr>
              <a:t>begin </a:t>
            </a:r>
            <a:r>
              <a:rPr lang="en-US" dirty="0">
                <a:ea typeface="ＭＳ Ｐゴシック" charset="-128"/>
                <a:cs typeface="ＭＳ Ｐゴシック" charset="-128"/>
              </a:rPr>
              <a:t>rotting and a white </a:t>
            </a:r>
            <a:r>
              <a:rPr lang="en-US" dirty="0" smtClean="0">
                <a:ea typeface="ＭＳ Ｐゴシック" charset="-128"/>
                <a:cs typeface="ＭＳ Ｐゴシック" charset="-128"/>
              </a:rPr>
              <a:t>fungal mycelium </a:t>
            </a:r>
            <a:r>
              <a:rPr lang="en-US" dirty="0">
                <a:ea typeface="ＭＳ Ｐゴシック" charset="-128"/>
                <a:cs typeface="ＭＳ Ｐゴシック" charset="-128"/>
              </a:rPr>
              <a:t>is thriving</a:t>
            </a:r>
            <a:r>
              <a:rPr lang="en-US" dirty="0" smtClean="0">
                <a:ea typeface="ＭＳ Ｐゴシック" charset="-128"/>
                <a:cs typeface="ＭＳ Ｐゴシック" charset="-128"/>
              </a:rPr>
              <a:t>.</a:t>
            </a: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Now Katherine will</a:t>
            </a:r>
            <a:r>
              <a:rPr lang="en-US" baseline="0" dirty="0" smtClean="0">
                <a:ea typeface="ＭＳ Ｐゴシック" charset="-128"/>
                <a:cs typeface="ＭＳ Ｐゴシック" charset="-128"/>
              </a:rPr>
              <a:t> conclude our presentation</a:t>
            </a:r>
            <a:endParaRPr lang="en-US" dirty="0" smtClean="0">
              <a:ea typeface="ＭＳ Ｐゴシック" charset="-128"/>
              <a:cs typeface="ＭＳ Ｐゴシック" charset="-128"/>
            </a:endParaRPr>
          </a:p>
        </p:txBody>
      </p:sp>
      <p:sp>
        <p:nvSpPr>
          <p:cNvPr id="179204" name="Slide Number Placeholder 3"/>
          <p:cNvSpPr>
            <a:spLocks noGrp="1"/>
          </p:cNvSpPr>
          <p:nvPr>
            <p:ph type="sldNum" sz="quarter" idx="5"/>
          </p:nvPr>
        </p:nvSpPr>
        <p:spPr bwMode="auto">
          <a:noFill/>
          <a:ln>
            <a:miter lim="800000"/>
            <a:headEnd/>
            <a:tailEnd/>
          </a:ln>
        </p:spPr>
        <p:txBody>
          <a:bodyPr/>
          <a:lstStyle/>
          <a:p>
            <a:fld id="{FE7B1C99-7C2C-684E-B1CF-4FB2706B5612}" type="slidenum">
              <a:rPr lang="en-US"/>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dirty="0">
                <a:ea typeface="ＭＳ Ｐゴシック" charset="-128"/>
                <a:cs typeface="ＭＳ Ｐゴシック" charset="-128"/>
              </a:rPr>
              <a:t>K*** </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As </a:t>
            </a:r>
            <a:r>
              <a:rPr lang="en-US" dirty="0">
                <a:ea typeface="ＭＳ Ｐゴシック" charset="-128"/>
                <a:cs typeface="ＭＳ Ｐゴシック" charset="-128"/>
              </a:rPr>
              <a:t>part of its mission, our school has a goal to improve the ecological health of our local environment.</a:t>
            </a:r>
          </a:p>
          <a:p>
            <a:r>
              <a:rPr lang="en-US" dirty="0" smtClean="0">
                <a:ea typeface="ＭＳ Ｐゴシック" charset="-128"/>
                <a:cs typeface="ＭＳ Ｐゴシック" charset="-128"/>
              </a:rPr>
              <a:t>The </a:t>
            </a:r>
            <a:r>
              <a:rPr lang="en-US" dirty="0">
                <a:ea typeface="ＭＳ Ｐゴシック" charset="-128"/>
                <a:cs typeface="ＭＳ Ｐゴシック" charset="-128"/>
              </a:rPr>
              <a:t>school has made a long-term commitment to be the steward of our slippers.</a:t>
            </a:r>
          </a:p>
          <a:p>
            <a:r>
              <a:rPr lang="en-US" dirty="0" smtClean="0">
                <a:ea typeface="ＭＳ Ｐゴシック" charset="-128"/>
                <a:cs typeface="ＭＳ Ｐゴシック" charset="-128"/>
              </a:rPr>
              <a:t>We </a:t>
            </a:r>
            <a:r>
              <a:rPr lang="en-US" dirty="0">
                <a:ea typeface="ＭＳ Ｐゴシック" charset="-128"/>
                <a:cs typeface="ＭＳ Ｐゴシック" charset="-128"/>
              </a:rPr>
              <a:t>hope to find some other ideal habitats to create a few other sanctuaries in our region.  </a:t>
            </a:r>
          </a:p>
          <a:p>
            <a:r>
              <a:rPr lang="en-US" dirty="0" smtClean="0">
                <a:ea typeface="ＭＳ Ｐゴシック" charset="-128"/>
                <a:cs typeface="ＭＳ Ｐゴシック" charset="-128"/>
              </a:rPr>
              <a:t>If </a:t>
            </a:r>
            <a:r>
              <a:rPr lang="en-US" dirty="0">
                <a:ea typeface="ＭＳ Ｐゴシック" charset="-128"/>
                <a:cs typeface="ＭＳ Ｐゴシック" charset="-128"/>
              </a:rPr>
              <a:t>we were to establish sanctuaries out of our region we would prefer to get seed from that region for reintroduction.</a:t>
            </a:r>
          </a:p>
          <a:p>
            <a:r>
              <a:rPr lang="en-US" dirty="0">
                <a:ea typeface="ＭＳ Ｐゴシック" charset="-128"/>
                <a:cs typeface="ＭＳ Ｐゴシック" charset="-128"/>
              </a:rPr>
              <a:t>We are working with the NH Natural Heritage Bureau to help track and manage these sanctuaries.</a:t>
            </a:r>
          </a:p>
          <a:p>
            <a:r>
              <a:rPr lang="en-US" dirty="0">
                <a:ea typeface="ＭＳ Ｐゴシック" charset="-128"/>
                <a:cs typeface="ＭＳ Ｐゴシック" charset="-128"/>
              </a:rPr>
              <a:t>We hope to work with The New Hampshire Orchid society also.  Ms. Jean </a:t>
            </a:r>
            <a:r>
              <a:rPr lang="en-US" dirty="0" err="1">
                <a:ea typeface="ＭＳ Ｐゴシック" charset="-128"/>
                <a:cs typeface="ＭＳ Ｐゴシック" charset="-128"/>
              </a:rPr>
              <a:t>Stefanik</a:t>
            </a:r>
            <a:r>
              <a:rPr lang="en-US" dirty="0">
                <a:ea typeface="ＭＳ Ｐゴシック" charset="-128"/>
                <a:cs typeface="ＭＳ Ｐゴシック" charset="-128"/>
              </a:rPr>
              <a:t> has been a great help</a:t>
            </a:r>
            <a:r>
              <a:rPr lang="en-US" dirty="0" smtClean="0">
                <a:ea typeface="ＭＳ Ｐゴシック" charset="-128"/>
                <a:cs typeface="ＭＳ Ｐゴシック" charset="-128"/>
              </a:rPr>
              <a:t> here.</a:t>
            </a:r>
            <a:endParaRPr lang="en-US" dirty="0">
              <a:ea typeface="ＭＳ Ｐゴシック" charset="-128"/>
              <a:cs typeface="ＭＳ Ｐゴシック" charset="-128"/>
            </a:endParaRPr>
          </a:p>
        </p:txBody>
      </p:sp>
      <p:sp>
        <p:nvSpPr>
          <p:cNvPr id="187396" name="Slide Number Placeholder 3"/>
          <p:cNvSpPr>
            <a:spLocks noGrp="1"/>
          </p:cNvSpPr>
          <p:nvPr>
            <p:ph type="sldNum" sz="quarter" idx="5"/>
          </p:nvPr>
        </p:nvSpPr>
        <p:spPr bwMode="auto">
          <a:noFill/>
          <a:ln>
            <a:miter lim="800000"/>
            <a:headEnd/>
            <a:tailEnd/>
          </a:ln>
        </p:spPr>
        <p:txBody>
          <a:bodyPr/>
          <a:lstStyle/>
          <a:p>
            <a:fld id="{BDAED5AE-4D01-1A43-8310-0263EB11F44F}" type="slidenum">
              <a:rPr lang="en-US"/>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89443" name="Notes Placeholder 2"/>
          <p:cNvSpPr>
            <a:spLocks noGrp="1"/>
          </p:cNvSpPr>
          <p:nvPr>
            <p:ph type="body" idx="1"/>
          </p:nvPr>
        </p:nvSpPr>
        <p:spPr bwMode="auto">
          <a:noFill/>
        </p:spPr>
        <p:txBody>
          <a:bodyPr wrap="square" numCol="1" anchor="t" anchorCtr="0" compatLnSpc="1">
            <a:prstTxWarp prst="textNoShape">
              <a:avLst/>
            </a:prstTxWarp>
          </a:bodyPr>
          <a:lstStyle/>
          <a:p>
            <a:pPr defTabSz="931774" eaLnBrk="1" hangingPunct="1">
              <a:spcBef>
                <a:spcPct val="0"/>
              </a:spcBef>
              <a:defRPr/>
            </a:pPr>
            <a:r>
              <a:rPr lang="en-US" sz="1200" b="1" i="1" dirty="0">
                <a:latin typeface="+mn-lt"/>
                <a:ea typeface="ＭＳ Ｐゴシック" charset="-128"/>
                <a:cs typeface="ＭＳ Ｐゴシック" charset="-128"/>
              </a:rPr>
              <a:t>K***  </a:t>
            </a:r>
            <a:endParaRPr lang="en-US" sz="1200" b="1" i="1" dirty="0" smtClean="0">
              <a:latin typeface="+mn-lt"/>
              <a:ea typeface="ＭＳ Ｐゴシック" charset="-128"/>
              <a:cs typeface="ＭＳ Ｐゴシック" charset="-128"/>
            </a:endParaRPr>
          </a:p>
          <a:p>
            <a:pPr defTabSz="931774" eaLnBrk="1" hangingPunct="1">
              <a:spcBef>
                <a:spcPct val="0"/>
              </a:spcBef>
              <a:defRPr/>
            </a:pPr>
            <a:endParaRPr lang="en-US" sz="1200" b="1" i="1" dirty="0" smtClean="0">
              <a:latin typeface="+mn-lt"/>
              <a:ea typeface="ＭＳ Ｐゴシック" charset="-128"/>
              <a:cs typeface="ＭＳ Ｐゴシック" charset="-128"/>
            </a:endParaRPr>
          </a:p>
          <a:p>
            <a:pPr defTabSz="931774" eaLnBrk="1" hangingPunct="1">
              <a:spcBef>
                <a:spcPct val="0"/>
              </a:spcBef>
              <a:defRPr/>
            </a:pPr>
            <a:r>
              <a:rPr lang="en-US" sz="1200" b="0" dirty="0" smtClean="0">
                <a:latin typeface="+mn-lt"/>
                <a:ea typeface="ＭＳ Ｐゴシック" charset="-128"/>
                <a:cs typeface="ＭＳ Ｐゴシック" charset="-128"/>
              </a:rPr>
              <a:t>Before </a:t>
            </a:r>
            <a:r>
              <a:rPr lang="en-US" sz="1200" b="0" dirty="0">
                <a:latin typeface="+mn-lt"/>
                <a:ea typeface="ＭＳ Ｐゴシック" charset="-128"/>
                <a:cs typeface="ＭＳ Ｐゴシック" charset="-128"/>
              </a:rPr>
              <a:t>we leave I would like to leave you with a few thoughts.</a:t>
            </a:r>
          </a:p>
          <a:p>
            <a:pPr defTabSz="931774" eaLnBrk="1" hangingPunct="1">
              <a:spcBef>
                <a:spcPct val="0"/>
              </a:spcBef>
              <a:defRPr/>
            </a:pPr>
            <a:endParaRPr lang="en-US" sz="1200" b="0" dirty="0">
              <a:latin typeface="+mn-lt"/>
              <a:ea typeface="ＭＳ Ｐゴシック" charset="-128"/>
              <a:cs typeface="ＭＳ Ｐゴシック" charset="-128"/>
            </a:endParaRPr>
          </a:p>
          <a:p>
            <a:pPr defTabSz="931774" eaLnBrk="1" hangingPunct="1">
              <a:spcBef>
                <a:spcPct val="0"/>
              </a:spcBef>
              <a:defRPr/>
            </a:pPr>
            <a:r>
              <a:rPr lang="en-US" sz="1200" b="0" dirty="0">
                <a:latin typeface="+mn-lt"/>
                <a:ea typeface="ＭＳ Ｐゴシック" charset="-128"/>
                <a:cs typeface="ＭＳ Ｐゴシック" charset="-128"/>
              </a:rPr>
              <a:t>World-wide we are losing a staggering number of plant species because of global climate change and human activities such as logging in the tropics.  The first species to suffer are often orchids.  Orchids are considered the “canary in the coal mine”.</a:t>
            </a:r>
          </a:p>
          <a:p>
            <a:pPr defTabSz="931774" eaLnBrk="1" hangingPunct="1">
              <a:spcBef>
                <a:spcPct val="0"/>
              </a:spcBef>
              <a:defRPr/>
            </a:pPr>
            <a:endParaRPr lang="en-US" sz="1200" b="0" dirty="0" smtClean="0">
              <a:latin typeface="+mn-lt"/>
              <a:ea typeface="ＭＳ Ｐゴシック" charset="-128"/>
              <a:cs typeface="ＭＳ Ｐゴシック" charset="-128"/>
            </a:endParaRPr>
          </a:p>
          <a:p>
            <a:pPr defTabSz="931774" eaLnBrk="1" hangingPunct="1">
              <a:spcBef>
                <a:spcPct val="0"/>
              </a:spcBef>
              <a:defRPr/>
            </a:pPr>
            <a:r>
              <a:rPr lang="en-US" sz="1200" b="0" dirty="0" smtClean="0">
                <a:latin typeface="+mn-lt"/>
                <a:ea typeface="ＭＳ Ｐゴシック" charset="-128"/>
                <a:cs typeface="ＭＳ Ｐゴシック" charset="-128"/>
              </a:rPr>
              <a:t>We </a:t>
            </a:r>
            <a:r>
              <a:rPr lang="en-US" sz="1200" b="0" dirty="0">
                <a:latin typeface="+mn-lt"/>
                <a:ea typeface="ＭＳ Ｐゴシック" charset="-128"/>
                <a:cs typeface="ＭＳ Ｐゴシック" charset="-128"/>
              </a:rPr>
              <a:t>believe that by studying the decline of the lady’s slipper orchid and how to restore its population that we can use our New England orchids as a model for understanding and helping to prevent world wide plant extinction.</a:t>
            </a:r>
          </a:p>
          <a:p>
            <a:pPr defTabSz="931774" eaLnBrk="1" hangingPunct="1">
              <a:spcBef>
                <a:spcPct val="0"/>
              </a:spcBef>
              <a:defRPr/>
            </a:pPr>
            <a:endParaRPr lang="en-US" sz="1200" b="0" dirty="0">
              <a:latin typeface="+mn-lt"/>
              <a:ea typeface="ＭＳ Ｐゴシック" charset="-128"/>
              <a:cs typeface="ＭＳ Ｐゴシック" charset="-128"/>
            </a:endParaRPr>
          </a:p>
          <a:p>
            <a:pPr algn="l"/>
            <a:r>
              <a:rPr lang="en-US" sz="1200" i="1" dirty="0" smtClean="0"/>
              <a:t>Crossroads Academy Endangered Species Program</a:t>
            </a:r>
            <a:r>
              <a:rPr lang="en-US" sz="1200" i="1" baseline="0" dirty="0" smtClean="0"/>
              <a:t> </a:t>
            </a:r>
            <a:r>
              <a:rPr lang="en-US" sz="1200" dirty="0" smtClean="0"/>
              <a:t>is supported by grants from the Toyota Tapestry Foundation and the New Hampshire Orchid Society. We especially thank the New Hampshire Orchid Society for providing us with opportunities to interact with the orchid lovers of New England. We also thank Elaine Faletra for her constant guidance and mentorship.</a:t>
            </a:r>
          </a:p>
          <a:p>
            <a:pPr defTabSz="931774" eaLnBrk="1" hangingPunct="1">
              <a:spcBef>
                <a:spcPct val="0"/>
              </a:spcBef>
              <a:defRPr/>
            </a:pPr>
            <a:endParaRPr lang="en-US" sz="1200" dirty="0" smtClean="0">
              <a:solidFill>
                <a:prstClr val="white"/>
              </a:solidFill>
              <a:latin typeface="+mn-lt"/>
              <a:ea typeface="ＭＳ Ｐゴシック" charset="-128"/>
              <a:cs typeface="ＭＳ Ｐゴシック" charset="-128"/>
            </a:endParaRPr>
          </a:p>
          <a:p>
            <a:pPr defTabSz="931774" eaLnBrk="1" hangingPunct="1">
              <a:spcBef>
                <a:spcPct val="0"/>
              </a:spcBef>
              <a:defRPr/>
            </a:pPr>
            <a:r>
              <a:rPr lang="en-US" sz="1200" dirty="0" smtClean="0">
                <a:latin typeface="+mn-lt"/>
                <a:ea typeface="ＭＳ Ｐゴシック" charset="-128"/>
                <a:cs typeface="ＭＳ Ｐゴシック" charset="-128"/>
              </a:rPr>
              <a:t>As </a:t>
            </a:r>
            <a:r>
              <a:rPr lang="en-US" sz="1200" dirty="0">
                <a:latin typeface="+mn-lt"/>
                <a:ea typeface="ＭＳ Ｐゴシック" charset="-128"/>
                <a:cs typeface="ＭＳ Ｐゴシック" charset="-128"/>
              </a:rPr>
              <a:t>a reminder, for those who are interested and want to help repopulate, we have seedlings available  at our </a:t>
            </a:r>
            <a:r>
              <a:rPr lang="en-US" sz="1200" smtClean="0">
                <a:latin typeface="+mn-lt"/>
                <a:ea typeface="ＭＳ Ｐゴシック" charset="-128"/>
                <a:cs typeface="ＭＳ Ｐゴシック" charset="-128"/>
              </a:rPr>
              <a:t>poster where </a:t>
            </a:r>
            <a:r>
              <a:rPr lang="en-US" sz="1200" dirty="0">
                <a:latin typeface="+mn-lt"/>
                <a:ea typeface="ＭＳ Ｐゴシック" charset="-128"/>
                <a:cs typeface="ＭＳ Ｐゴシック" charset="-128"/>
              </a:rPr>
              <a:t>you can also get more </a:t>
            </a:r>
            <a:r>
              <a:rPr lang="en-US" sz="1200" smtClean="0">
                <a:latin typeface="+mn-lt"/>
                <a:ea typeface="ＭＳ Ｐゴシック" charset="-128"/>
                <a:cs typeface="ＭＳ Ｐゴシック" charset="-128"/>
              </a:rPr>
              <a:t>information. </a:t>
            </a:r>
            <a:endParaRPr lang="en-US" sz="1200" dirty="0">
              <a:solidFill>
                <a:prstClr val="white"/>
              </a:solidFill>
              <a:latin typeface="+mn-lt"/>
              <a:ea typeface="ＭＳ Ｐゴシック" charset="-128"/>
              <a:cs typeface="ＭＳ Ｐゴシック" charset="-128"/>
            </a:endParaRPr>
          </a:p>
        </p:txBody>
      </p:sp>
      <p:sp>
        <p:nvSpPr>
          <p:cNvPr id="189444" name="Slide Number Placeholder 3"/>
          <p:cNvSpPr>
            <a:spLocks noGrp="1"/>
          </p:cNvSpPr>
          <p:nvPr>
            <p:ph type="sldNum" sz="quarter" idx="5"/>
          </p:nvPr>
        </p:nvSpPr>
        <p:spPr bwMode="auto">
          <a:noFill/>
          <a:ln>
            <a:miter lim="800000"/>
            <a:headEnd/>
            <a:tailEnd/>
          </a:ln>
        </p:spPr>
        <p:txBody>
          <a:bodyPr/>
          <a:lstStyle/>
          <a:p>
            <a:fld id="{3132A466-14BD-6D45-804B-92D5919C85C3}" type="slidenum">
              <a:rPr lang="en-US"/>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114</a:t>
            </a:fld>
            <a:endParaRPr lang="en-US"/>
          </a:p>
        </p:txBody>
      </p:sp>
    </p:spTree>
    <p:extLst>
      <p:ext uri="{BB962C8B-B14F-4D97-AF65-F5344CB8AC3E}">
        <p14:creationId xmlns:p14="http://schemas.microsoft.com/office/powerpoint/2010/main" val="1792828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defTabSz="931774">
              <a:defRPr/>
            </a:pPr>
            <a:r>
              <a:rPr lang="en-US" b="1" i="1" u="none" dirty="0" smtClean="0">
                <a:ea typeface="ＭＳ Ｐゴシック" charset="-128"/>
                <a:cs typeface="ＭＳ Ｐゴシック" charset="-128"/>
              </a:rPr>
              <a:t>Claire  </a:t>
            </a:r>
          </a:p>
          <a:p>
            <a:pPr defTabSz="931774">
              <a:defRPr/>
            </a:pPr>
            <a:endParaRPr lang="en-US" b="1" i="1" u="none" dirty="0" smtClean="0">
              <a:ea typeface="ＭＳ Ｐゴシック" charset="-128"/>
              <a:cs typeface="ＭＳ Ｐゴシック" charset="-128"/>
            </a:endParaRPr>
          </a:p>
          <a:p>
            <a:pPr defTabSz="931774">
              <a:defRPr/>
            </a:pPr>
            <a:r>
              <a:rPr lang="en-US" dirty="0" smtClean="0">
                <a:ea typeface="ＭＳ Ｐゴシック" charset="-128"/>
                <a:cs typeface="ＭＳ Ｐゴシック" charset="-128"/>
              </a:rPr>
              <a:t>Of all the slippers, the smallest is the ram’s head… the entire plant is about 12 inches tall.  </a:t>
            </a:r>
          </a:p>
          <a:p>
            <a:endParaRPr lang="en-US" dirty="0">
              <a:ea typeface="ＭＳ Ｐゴシック" charset="-128"/>
              <a:cs typeface="ＭＳ Ｐゴシック" charset="-128"/>
            </a:endParaRPr>
          </a:p>
        </p:txBody>
      </p:sp>
      <p:sp>
        <p:nvSpPr>
          <p:cNvPr id="38916" name="Slide Number Placeholder 3"/>
          <p:cNvSpPr>
            <a:spLocks noGrp="1"/>
          </p:cNvSpPr>
          <p:nvPr>
            <p:ph type="sldNum" sz="quarter" idx="5"/>
          </p:nvPr>
        </p:nvSpPr>
        <p:spPr bwMode="auto">
          <a:noFill/>
          <a:ln>
            <a:miter lim="800000"/>
            <a:headEnd/>
            <a:tailEnd/>
          </a:ln>
        </p:spPr>
        <p:txBody>
          <a:bodyPr/>
          <a:lstStyle/>
          <a:p>
            <a:fld id="{05AB9A7F-ED12-6F40-A6B5-3D7D77AB5BBF}" type="slidenum">
              <a:rPr lang="en-US"/>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Claire</a:t>
            </a:r>
            <a:r>
              <a:rPr lang="en-US" b="1" i="1" u="none" baseline="0" dirty="0" smtClean="0">
                <a:ea typeface="ＭＳ Ｐゴシック" charset="-128"/>
                <a:cs typeface="ＭＳ Ｐゴシック" charset="-128"/>
              </a:rPr>
              <a:t> </a:t>
            </a:r>
          </a:p>
          <a:p>
            <a:endParaRPr lang="en-US" b="1" i="1" u="none" baseline="0" dirty="0" smtClean="0">
              <a:ea typeface="ＭＳ Ｐゴシック" charset="-128"/>
              <a:cs typeface="ＭＳ Ｐゴシック" charset="-128"/>
            </a:endParaRPr>
          </a:p>
          <a:p>
            <a:r>
              <a:rPr lang="en-US" dirty="0" smtClean="0">
                <a:ea typeface="ＭＳ Ｐゴシック" charset="-128"/>
                <a:cs typeface="ＭＳ Ｐゴシック" charset="-128"/>
              </a:rPr>
              <a:t>The flower is the size of a US quarter and does resemble a ram’s head.</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 </a:t>
            </a:r>
            <a:endParaRPr lang="en-US" dirty="0">
              <a:ea typeface="ＭＳ Ｐゴシック" charset="-128"/>
              <a:cs typeface="ＭＳ Ｐゴシック" charset="-128"/>
            </a:endParaRPr>
          </a:p>
        </p:txBody>
      </p:sp>
      <p:sp>
        <p:nvSpPr>
          <p:cNvPr id="40964" name="Slide Number Placeholder 3"/>
          <p:cNvSpPr>
            <a:spLocks noGrp="1"/>
          </p:cNvSpPr>
          <p:nvPr>
            <p:ph type="sldNum" sz="quarter" idx="5"/>
          </p:nvPr>
        </p:nvSpPr>
        <p:spPr bwMode="auto">
          <a:noFill/>
          <a:ln>
            <a:miter lim="800000"/>
            <a:headEnd/>
            <a:tailEnd/>
          </a:ln>
        </p:spPr>
        <p:txBody>
          <a:bodyPr/>
          <a:lstStyle/>
          <a:p>
            <a:fld id="{569A0887-E989-7F43-B203-8C5C06B713F6}" type="slidenum">
              <a:rPr lang="en-US"/>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Claire</a:t>
            </a:r>
            <a:r>
              <a:rPr lang="en-US" b="1" i="1" u="none" baseline="0" dirty="0" smtClean="0">
                <a:ea typeface="ＭＳ Ｐゴシック" charset="-128"/>
                <a:cs typeface="ＭＳ Ｐゴシック" charset="-128"/>
              </a:rPr>
              <a:t> </a:t>
            </a:r>
          </a:p>
          <a:p>
            <a:endParaRPr lang="en-US" b="1" i="1" u="none" baseline="0" dirty="0" smtClean="0">
              <a:ea typeface="ＭＳ Ｐゴシック" charset="-128"/>
              <a:cs typeface="ＭＳ Ｐゴシック" charset="-128"/>
            </a:endParaRPr>
          </a:p>
          <a:p>
            <a:r>
              <a:rPr lang="en-US" dirty="0" smtClean="0">
                <a:ea typeface="ＭＳ Ｐゴシック" charset="-128"/>
                <a:cs typeface="ＭＳ Ｐゴシック" charset="-128"/>
              </a:rPr>
              <a:t>It has the same reproductive</a:t>
            </a:r>
            <a:r>
              <a:rPr lang="en-US" baseline="0" dirty="0" smtClean="0">
                <a:ea typeface="ＭＳ Ｐゴシック" charset="-128"/>
                <a:cs typeface="ＭＳ Ｐゴシック" charset="-128"/>
              </a:rPr>
              <a:t> structure as </a:t>
            </a:r>
            <a:r>
              <a:rPr lang="en-US" dirty="0" smtClean="0">
                <a:ea typeface="ＭＳ Ｐゴシック" charset="-128"/>
                <a:cs typeface="ＭＳ Ｐゴシック" charset="-128"/>
              </a:rPr>
              <a:t>the other lady’s slippers. </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Pollen mass on the anthers.</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Stigma</a:t>
            </a:r>
            <a:r>
              <a:rPr lang="en-US" baseline="0" dirty="0" smtClean="0">
                <a:ea typeface="ＭＳ Ｐゴシック" charset="-128"/>
                <a:cs typeface="ＭＳ Ｐゴシック" charset="-128"/>
              </a:rPr>
              <a:t> and </a:t>
            </a:r>
          </a:p>
          <a:p>
            <a:endParaRPr lang="en-US" baseline="0" dirty="0" smtClean="0">
              <a:ea typeface="ＭＳ Ｐゴシック" charset="-128"/>
              <a:cs typeface="ＭＳ Ｐゴシック" charset="-128"/>
            </a:endParaRPr>
          </a:p>
          <a:p>
            <a:r>
              <a:rPr lang="en-US" baseline="0" dirty="0" err="1" smtClean="0">
                <a:ea typeface="ＭＳ Ｐゴシック" charset="-128"/>
                <a:cs typeface="ＭＳ Ｐゴシック" charset="-128"/>
              </a:rPr>
              <a:t>Staminode</a:t>
            </a:r>
            <a:endParaRPr lang="en-US" baseline="0" dirty="0" smtClean="0">
              <a:ea typeface="ＭＳ Ｐゴシック" charset="-128"/>
              <a:cs typeface="ＭＳ Ｐゴシック" charset="-128"/>
            </a:endParaRPr>
          </a:p>
          <a:p>
            <a:endParaRPr lang="en-US" baseline="0" dirty="0" smtClean="0">
              <a:ea typeface="ＭＳ Ｐゴシック" charset="-128"/>
              <a:cs typeface="ＭＳ Ｐゴシック" charset="-128"/>
            </a:endParaRPr>
          </a:p>
          <a:p>
            <a:r>
              <a:rPr lang="en-US" dirty="0" smtClean="0">
                <a:ea typeface="ＭＳ Ｐゴシック" charset="-128"/>
                <a:cs typeface="ＭＳ Ｐゴシック" charset="-128"/>
              </a:rPr>
              <a:t> </a:t>
            </a:r>
            <a:endParaRPr lang="en-US" dirty="0">
              <a:ea typeface="ＭＳ Ｐゴシック" charset="-128"/>
              <a:cs typeface="ＭＳ Ｐゴシック" charset="-128"/>
            </a:endParaRPr>
          </a:p>
        </p:txBody>
      </p:sp>
      <p:sp>
        <p:nvSpPr>
          <p:cNvPr id="40964" name="Slide Number Placeholder 3"/>
          <p:cNvSpPr>
            <a:spLocks noGrp="1"/>
          </p:cNvSpPr>
          <p:nvPr>
            <p:ph type="sldNum" sz="quarter" idx="5"/>
          </p:nvPr>
        </p:nvSpPr>
        <p:spPr bwMode="auto">
          <a:noFill/>
          <a:ln>
            <a:miter lim="800000"/>
            <a:headEnd/>
            <a:tailEnd/>
          </a:ln>
        </p:spPr>
        <p:txBody>
          <a:bodyPr/>
          <a:lstStyle/>
          <a:p>
            <a:fld id="{569A0887-E989-7F43-B203-8C5C06B713F6}" type="slidenum">
              <a:rPr lang="en-US"/>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i="1" u="none" baseline="0" dirty="0" smtClean="0">
                <a:ea typeface="ＭＳ Ｐゴシック" charset="-128"/>
                <a:cs typeface="ＭＳ Ｐゴシック" charset="-128"/>
              </a:rPr>
              <a:t>Claire</a:t>
            </a:r>
          </a:p>
          <a:p>
            <a:pPr eaLnBrk="1" hangingPunct="1">
              <a:spcBef>
                <a:spcPct val="0"/>
              </a:spcBef>
            </a:pPr>
            <a:endParaRPr lang="en-US" b="1" i="1" u="none" baseline="0" dirty="0" smtClean="0">
              <a:ea typeface="ＭＳ Ｐゴシック" charset="-128"/>
              <a:cs typeface="ＭＳ Ｐゴシック" charset="-128"/>
            </a:endParaRPr>
          </a:p>
          <a:p>
            <a:pPr defTabSz="931774" eaLnBrk="1" hangingPunct="1">
              <a:spcBef>
                <a:spcPct val="0"/>
              </a:spcBef>
              <a:defRPr/>
            </a:pPr>
            <a:r>
              <a:rPr lang="en-US" dirty="0" smtClean="0">
                <a:ea typeface="ＭＳ Ｐゴシック" charset="-128"/>
                <a:cs typeface="ＭＳ Ｐゴシック" charset="-128"/>
              </a:rPr>
              <a:t>The </a:t>
            </a:r>
            <a:r>
              <a:rPr lang="en-US" dirty="0">
                <a:ea typeface="ＭＳ Ｐゴシック" charset="-128"/>
                <a:cs typeface="ＭＳ Ｐゴシック" charset="-128"/>
              </a:rPr>
              <a:t>pink </a:t>
            </a:r>
            <a:r>
              <a:rPr lang="en-US" dirty="0" smtClean="0">
                <a:ea typeface="ＭＳ Ｐゴシック" charset="-128"/>
                <a:cs typeface="ＭＳ Ｐゴシック" charset="-128"/>
              </a:rPr>
              <a:t>slipper also has the same floral structure as all slippers</a:t>
            </a:r>
            <a:r>
              <a:rPr lang="en-US" baseline="0" dirty="0" smtClean="0">
                <a:ea typeface="ＭＳ Ｐゴシック" charset="-128"/>
                <a:cs typeface="ＭＳ Ｐゴシック" charset="-128"/>
              </a:rPr>
              <a:t> -- </a:t>
            </a:r>
            <a:endParaRPr lang="en-US" dirty="0" smtClean="0">
              <a:ea typeface="ＭＳ Ｐゴシック" charset="-128"/>
              <a:cs typeface="ＭＳ Ｐゴシック" charset="-128"/>
            </a:endParaRPr>
          </a:p>
          <a:p>
            <a:pPr defTabSz="931774" eaLnBrk="1" hangingPunct="1">
              <a:spcBef>
                <a:spcPct val="0"/>
              </a:spcBef>
              <a:defRPr/>
            </a:pPr>
            <a:endParaRPr lang="en-US" dirty="0" smtClean="0">
              <a:ea typeface="ＭＳ Ｐゴシック" charset="-128"/>
              <a:cs typeface="ＭＳ Ｐゴシック" charset="-128"/>
            </a:endParaRPr>
          </a:p>
          <a:p>
            <a:pPr eaLnBrk="1" hangingPunct="1">
              <a:spcBef>
                <a:spcPct val="0"/>
              </a:spcBef>
            </a:pPr>
            <a:r>
              <a:rPr lang="en-US" dirty="0" err="1" smtClean="0">
                <a:ea typeface="ＭＳ Ｐゴシック" charset="-128"/>
                <a:cs typeface="ＭＳ Ｐゴシック" charset="-128"/>
              </a:rPr>
              <a:t>staminode</a:t>
            </a:r>
            <a:r>
              <a:rPr lang="en-US" dirty="0" smtClean="0">
                <a:ea typeface="ＭＳ Ｐゴシック" charset="-128"/>
                <a:cs typeface="ＭＳ Ｐゴシック" charset="-128"/>
              </a:rPr>
              <a:t> </a:t>
            </a:r>
            <a:r>
              <a:rPr lang="en-US" dirty="0">
                <a:ea typeface="ＭＳ Ｐゴシック" charset="-128"/>
                <a:cs typeface="ＭＳ Ｐゴシック" charset="-128"/>
              </a:rPr>
              <a:t>and </a:t>
            </a:r>
            <a:endParaRPr lang="en-US" dirty="0" smtClean="0">
              <a:ea typeface="ＭＳ Ｐゴシック" charset="-128"/>
              <a:cs typeface="ＭＳ Ｐゴシック" charset="-128"/>
            </a:endParaRP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a </a:t>
            </a:r>
            <a:r>
              <a:rPr lang="en-US" dirty="0">
                <a:ea typeface="ＭＳ Ｐゴシック" charset="-128"/>
                <a:cs typeface="ＭＳ Ｐゴシック" charset="-128"/>
              </a:rPr>
              <a:t>portion of the stigma and </a:t>
            </a:r>
            <a:endParaRPr lang="en-US" dirty="0" smtClean="0">
              <a:ea typeface="ＭＳ Ｐゴシック" charset="-128"/>
              <a:cs typeface="ＭＳ Ｐゴシック" charset="-128"/>
            </a:endParaRP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pollen to </a:t>
            </a:r>
            <a:r>
              <a:rPr lang="en-US" dirty="0">
                <a:ea typeface="ＭＳ Ｐゴシック" charset="-128"/>
                <a:cs typeface="ＭＳ Ｐゴシック" charset="-128"/>
              </a:rPr>
              <a:t>the rear of the </a:t>
            </a:r>
            <a:r>
              <a:rPr lang="en-US" dirty="0" err="1" smtClean="0">
                <a:ea typeface="ＭＳ Ｐゴシック" charset="-128"/>
                <a:cs typeface="ＭＳ Ｐゴシック" charset="-128"/>
              </a:rPr>
              <a:t>staminode</a:t>
            </a:r>
            <a:r>
              <a:rPr lang="en-US" dirty="0" smtClean="0">
                <a:ea typeface="ＭＳ Ｐゴシック" charset="-128"/>
                <a:cs typeface="ＭＳ Ｐゴシック" charset="-128"/>
              </a:rPr>
              <a:t>, </a:t>
            </a:r>
          </a:p>
        </p:txBody>
      </p:sp>
      <p:sp>
        <p:nvSpPr>
          <p:cNvPr id="181252" name="Slide Number Placeholder 3"/>
          <p:cNvSpPr>
            <a:spLocks noGrp="1"/>
          </p:cNvSpPr>
          <p:nvPr>
            <p:ph type="sldNum" sz="quarter" idx="5"/>
          </p:nvPr>
        </p:nvSpPr>
        <p:spPr bwMode="auto">
          <a:noFill/>
          <a:ln>
            <a:miter lim="800000"/>
            <a:headEnd/>
            <a:tailEnd/>
          </a:ln>
        </p:spPr>
        <p:txBody>
          <a:bodyPr/>
          <a:lstStyle/>
          <a:p>
            <a:fld id="{8B255156-28DA-B54E-B997-318C6EB729AF}" type="slidenum">
              <a:rPr lang="en-US"/>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i="1" u="none" dirty="0" smtClean="0">
                <a:ea typeface="ＭＳ Ｐゴシック" charset="-128"/>
                <a:cs typeface="ＭＳ Ｐゴシック" charset="-128"/>
              </a:rPr>
              <a:t>Claire</a:t>
            </a:r>
          </a:p>
          <a:p>
            <a:pPr eaLnBrk="1" hangingPunct="1">
              <a:spcBef>
                <a:spcPct val="0"/>
              </a:spcBef>
            </a:pPr>
            <a:endParaRPr lang="en-US" b="1" i="1" u="none" dirty="0" smtClean="0">
              <a:ea typeface="ＭＳ Ｐゴシック" charset="-128"/>
              <a:cs typeface="ＭＳ Ｐゴシック" charset="-128"/>
            </a:endParaRPr>
          </a:p>
          <a:p>
            <a:pPr eaLnBrk="1" hangingPunct="1">
              <a:spcBef>
                <a:spcPct val="0"/>
              </a:spcBef>
            </a:pPr>
            <a:r>
              <a:rPr lang="en-US" u="none" dirty="0" smtClean="0">
                <a:ea typeface="ＭＳ Ｐゴシック" charset="-128"/>
                <a:cs typeface="ＭＳ Ｐゴシック" charset="-128"/>
              </a:rPr>
              <a:t>Unlike </a:t>
            </a:r>
            <a:r>
              <a:rPr lang="en-US" u="none" dirty="0">
                <a:ea typeface="ＭＳ Ｐゴシック" charset="-128"/>
                <a:cs typeface="ＭＳ Ｐゴシック" charset="-128"/>
              </a:rPr>
              <a:t>its cousins in the </a:t>
            </a:r>
            <a:r>
              <a:rPr lang="en-US" i="1" u="none" dirty="0">
                <a:ea typeface="ＭＳ Ｐゴシック" charset="-128"/>
                <a:cs typeface="ＭＳ Ｐゴシック" charset="-128"/>
              </a:rPr>
              <a:t>Cypripedium </a:t>
            </a:r>
            <a:r>
              <a:rPr lang="en-US" u="none" dirty="0">
                <a:ea typeface="ＭＳ Ｐゴシック" charset="-128"/>
                <a:cs typeface="ＭＳ Ｐゴシック" charset="-128"/>
              </a:rPr>
              <a:t>genus, the pink slipper has no stem…just a lonely </a:t>
            </a:r>
            <a:r>
              <a:rPr lang="en-US" u="none" dirty="0" smtClean="0">
                <a:ea typeface="ＭＳ Ｐゴシック" charset="-128"/>
                <a:cs typeface="ＭＳ Ｐゴシック" charset="-128"/>
              </a:rPr>
              <a:t>peduncle, this is why it is sometimes called the stem-less lady’s slipper.</a:t>
            </a:r>
          </a:p>
          <a:p>
            <a:pPr eaLnBrk="1" hangingPunct="1">
              <a:spcBef>
                <a:spcPct val="0"/>
              </a:spcBef>
            </a:pPr>
            <a:endParaRPr lang="en-US" u="none" dirty="0" smtClean="0">
              <a:ea typeface="ＭＳ Ｐゴシック" charset="-128"/>
              <a:cs typeface="ＭＳ Ｐゴシック" charset="-128"/>
            </a:endParaRPr>
          </a:p>
          <a:p>
            <a:pPr eaLnBrk="1" hangingPunct="1">
              <a:spcBef>
                <a:spcPct val="0"/>
              </a:spcBef>
            </a:pPr>
            <a:r>
              <a:rPr lang="en-US" u="none" dirty="0" smtClean="0">
                <a:ea typeface="ＭＳ Ｐゴシック" charset="-128"/>
                <a:cs typeface="ＭＳ Ｐゴシック" charset="-128"/>
              </a:rPr>
              <a:t>Now</a:t>
            </a:r>
            <a:r>
              <a:rPr lang="en-US" u="none" baseline="0" dirty="0" smtClean="0">
                <a:ea typeface="ＭＳ Ｐゴシック" charset="-128"/>
                <a:cs typeface="ＭＳ Ｐゴシック" charset="-128"/>
              </a:rPr>
              <a:t> that we know what the flowers and plants look like, I will turn it over to Katherine and Aidan to describe what these plants look like under the microscope. </a:t>
            </a:r>
            <a:endParaRPr lang="en-US" u="none" dirty="0" smtClean="0">
              <a:ea typeface="ＭＳ Ｐゴシック" charset="-128"/>
              <a:cs typeface="ＭＳ Ｐゴシック" charset="-128"/>
            </a:endParaRPr>
          </a:p>
        </p:txBody>
      </p:sp>
      <p:sp>
        <p:nvSpPr>
          <p:cNvPr id="177156" name="Slide Number Placeholder 3"/>
          <p:cNvSpPr>
            <a:spLocks noGrp="1"/>
          </p:cNvSpPr>
          <p:nvPr>
            <p:ph type="sldNum" sz="quarter" idx="5"/>
          </p:nvPr>
        </p:nvSpPr>
        <p:spPr bwMode="auto">
          <a:noFill/>
          <a:ln>
            <a:miter lim="800000"/>
            <a:headEnd/>
            <a:tailEnd/>
          </a:ln>
        </p:spPr>
        <p:txBody>
          <a:bodyPr/>
          <a:lstStyle/>
          <a:p>
            <a:fld id="{D00B8F3A-6C6C-BB4B-A050-6536FC2D7087}" type="slidenum">
              <a:rPr lang="en-US"/>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a:t>
            </a:r>
          </a:p>
          <a:p>
            <a:endParaRPr lang="en-US" dirty="0" smtClean="0"/>
          </a:p>
          <a:p>
            <a:r>
              <a:rPr lang="en-US" dirty="0" smtClean="0"/>
              <a:t>If we are to understand how lady’s slipper grow</a:t>
            </a:r>
            <a:r>
              <a:rPr lang="en-US" baseline="0" dirty="0" smtClean="0"/>
              <a:t> and reproduce, we must look at the tissues under the microscope.</a:t>
            </a:r>
          </a:p>
          <a:p>
            <a:endParaRPr lang="en-US" baseline="0" dirty="0" smtClean="0"/>
          </a:p>
          <a:p>
            <a:r>
              <a:rPr lang="en-US" baseline="0" dirty="0" smtClean="0"/>
              <a:t>We have begun a thorough analysis of all the slipper tissues, especially the reproductive and multiplying or meristematic tissues.</a:t>
            </a:r>
          </a:p>
          <a:p>
            <a:endParaRPr lang="en-US" baseline="0" dirty="0" smtClean="0"/>
          </a:p>
          <a:p>
            <a:r>
              <a:rPr lang="en-US" baseline="0" dirty="0" smtClean="0"/>
              <a:t>We would like to clone a showy slipper…which has never been done.</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17</a:t>
            </a:fld>
            <a:endParaRPr lang="en-US"/>
          </a:p>
        </p:txBody>
      </p:sp>
    </p:spTree>
    <p:extLst>
      <p:ext uri="{BB962C8B-B14F-4D97-AF65-F5344CB8AC3E}">
        <p14:creationId xmlns:p14="http://schemas.microsoft.com/office/powerpoint/2010/main" val="1562221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i="1" dirty="0" smtClean="0"/>
              <a:t>K***</a:t>
            </a:r>
          </a:p>
          <a:p>
            <a:endParaRPr lang="en-US" dirty="0" smtClean="0"/>
          </a:p>
          <a:p>
            <a:r>
              <a:rPr lang="en-US" dirty="0" smtClean="0"/>
              <a:t>All 4 species of our lady’s slippers have numerous hairs.  This</a:t>
            </a:r>
            <a:r>
              <a:rPr lang="en-US" baseline="0" dirty="0" smtClean="0"/>
              <a:t> is what a hair looks like under the microscope. There is a chemical at the end of the hair that is released when you touch it and can cause skin irritation.  The hair shows three distinct regions: the head, with what appears to be a dense staining nucleus, a thin mid-section  again with a possible nucleus, and a wide base section.  There is a fourth section shown in the next slide that attaches the hair to the epidermal tissue.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18</a:t>
            </a:fld>
            <a:endParaRPr lang="en-US"/>
          </a:p>
        </p:txBody>
      </p:sp>
    </p:spTree>
    <p:extLst>
      <p:ext uri="{BB962C8B-B14F-4D97-AF65-F5344CB8AC3E}">
        <p14:creationId xmlns:p14="http://schemas.microsoft.com/office/powerpoint/2010/main" val="2365619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t>K***</a:t>
            </a:r>
          </a:p>
          <a:p>
            <a:endParaRPr lang="en-US" dirty="0" smtClean="0"/>
          </a:p>
          <a:p>
            <a:r>
              <a:rPr lang="en-US" dirty="0" smtClean="0"/>
              <a:t>This is a longitudinal section of the ovary (point to the ovary in the lower right) in the spring of a mature flower of showy slipper</a:t>
            </a:r>
            <a:r>
              <a:rPr lang="en-US" baseline="0" dirty="0" smtClean="0"/>
              <a:t>. This means we cut through it lengthwise.</a:t>
            </a:r>
          </a:p>
          <a:p>
            <a:endParaRPr lang="en-US" baseline="0" dirty="0" smtClean="0"/>
          </a:p>
          <a:p>
            <a:r>
              <a:rPr lang="en-US" baseline="0" dirty="0" smtClean="0"/>
              <a:t>From the bottom up, you can see some hairs and the base section I mentioned in the previous slide. The seed capsule which like in many orchids is pretty tough, has about 16 layers of dense cuboidal cells. At the top of the field are the ovaries.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19</a:t>
            </a:fld>
            <a:endParaRPr lang="en-US"/>
          </a:p>
        </p:txBody>
      </p:sp>
    </p:spTree>
    <p:extLst>
      <p:ext uri="{BB962C8B-B14F-4D97-AF65-F5344CB8AC3E}">
        <p14:creationId xmlns:p14="http://schemas.microsoft.com/office/powerpoint/2010/main" val="1666136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200" b="1" i="1" u="none" dirty="0" smtClean="0">
                <a:solidFill>
                  <a:srgbClr val="FF0000"/>
                </a:solidFill>
                <a:latin typeface="+mn-lt"/>
                <a:ea typeface="ＭＳ Ｐゴシック" charset="-128"/>
                <a:cs typeface="Arial" panose="020B0604020202020204" pitchFamily="34" charset="0"/>
              </a:rPr>
              <a:t>K***  </a:t>
            </a:r>
          </a:p>
          <a:p>
            <a:pPr eaLnBrk="1" hangingPunct="1">
              <a:spcBef>
                <a:spcPct val="0"/>
              </a:spcBef>
            </a:pPr>
            <a:endParaRPr lang="en-US" sz="1200" b="1" i="1" u="none" dirty="0" smtClean="0">
              <a:solidFill>
                <a:srgbClr val="FF0000"/>
              </a:solidFill>
              <a:latin typeface="+mn-lt"/>
              <a:ea typeface="ＭＳ Ｐゴシック" charset="-128"/>
              <a:cs typeface="Arial" panose="020B0604020202020204" pitchFamily="34" charset="0"/>
            </a:endParaRPr>
          </a:p>
          <a:p>
            <a:pPr eaLnBrk="1" hangingPunct="1">
              <a:spcBef>
                <a:spcPct val="0"/>
              </a:spcBef>
            </a:pPr>
            <a:r>
              <a:rPr lang="en-US" sz="1200" b="0" i="0" u="none" dirty="0" smtClean="0">
                <a:solidFill>
                  <a:srgbClr val="FF0000"/>
                </a:solidFill>
                <a:latin typeface="+mn-lt"/>
                <a:ea typeface="ＭＳ Ｐゴシック" charset="-128"/>
                <a:cs typeface="Arial" panose="020B0604020202020204" pitchFamily="34" charset="0"/>
              </a:rPr>
              <a:t>The pink slipper </a:t>
            </a:r>
            <a:r>
              <a:rPr lang="en-US" sz="1200" dirty="0" smtClean="0">
                <a:latin typeface="+mn-lt"/>
                <a:ea typeface="ＭＳ Ｐゴシック" charset="-128"/>
                <a:cs typeface="Arial" panose="020B0604020202020204" pitchFamily="34" charset="0"/>
              </a:rPr>
              <a:t>is </a:t>
            </a:r>
            <a:r>
              <a:rPr lang="en-US" sz="1200" dirty="0">
                <a:latin typeface="+mn-lt"/>
                <a:ea typeface="ＭＳ Ｐゴシック" charset="-128"/>
                <a:cs typeface="Arial" panose="020B0604020202020204" pitchFamily="34" charset="0"/>
              </a:rPr>
              <a:t>the only</a:t>
            </a:r>
            <a:r>
              <a:rPr lang="en-US" sz="1200" dirty="0" smtClean="0">
                <a:latin typeface="+mn-lt"/>
                <a:ea typeface="ＭＳ Ｐゴシック" charset="-128"/>
                <a:cs typeface="Arial" panose="020B0604020202020204" pitchFamily="34" charset="0"/>
              </a:rPr>
              <a:t> slipper orchid that </a:t>
            </a:r>
            <a:r>
              <a:rPr lang="en-US" sz="1200" dirty="0">
                <a:latin typeface="+mn-lt"/>
                <a:ea typeface="ＭＳ Ｐゴシック" charset="-128"/>
                <a:cs typeface="Arial" panose="020B0604020202020204" pitchFamily="34" charset="0"/>
              </a:rPr>
              <a:t>is not </a:t>
            </a:r>
            <a:r>
              <a:rPr lang="en-US" sz="1200" dirty="0" smtClean="0">
                <a:latin typeface="+mn-lt"/>
                <a:ea typeface="ＭＳ Ｐゴシック" charset="-128"/>
                <a:cs typeface="Arial" panose="020B0604020202020204" pitchFamily="34" charset="0"/>
              </a:rPr>
              <a:t>endangered</a:t>
            </a:r>
            <a:r>
              <a:rPr lang="en-US" sz="1200" baseline="0" dirty="0" smtClean="0">
                <a:latin typeface="+mn-lt"/>
                <a:ea typeface="ＭＳ Ｐゴシック" charset="-128"/>
                <a:cs typeface="Arial" panose="020B0604020202020204" pitchFamily="34" charset="0"/>
              </a:rPr>
              <a:t> because it is protected in NH since it is the </a:t>
            </a:r>
            <a:r>
              <a:rPr lang="en-US" sz="1200" dirty="0" smtClean="0">
                <a:latin typeface="+mn-lt"/>
                <a:ea typeface="ＭＳ Ｐゴシック" charset="-128"/>
                <a:cs typeface="Arial" panose="020B0604020202020204" pitchFamily="34" charset="0"/>
              </a:rPr>
              <a:t>NH </a:t>
            </a:r>
            <a:r>
              <a:rPr lang="en-US" sz="1200" dirty="0">
                <a:latin typeface="+mn-lt"/>
                <a:ea typeface="ＭＳ Ｐゴシック" charset="-128"/>
                <a:cs typeface="Arial" panose="020B0604020202020204" pitchFamily="34" charset="0"/>
              </a:rPr>
              <a:t>state wild flower</a:t>
            </a:r>
            <a:r>
              <a:rPr lang="en-US" sz="1200" dirty="0" smtClean="0">
                <a:latin typeface="+mn-lt"/>
                <a:ea typeface="ＭＳ Ｐゴシック" charset="-128"/>
                <a:cs typeface="Arial" panose="020B0604020202020204" pitchFamily="34" charset="0"/>
              </a:rPr>
              <a:t>. I’m not sure what protected means other than your not supposed to pick it.  </a:t>
            </a:r>
          </a:p>
          <a:p>
            <a:pPr eaLnBrk="1" hangingPunct="1">
              <a:spcBef>
                <a:spcPct val="0"/>
              </a:spcBef>
            </a:pPr>
            <a:endParaRPr lang="en-US" sz="1200" dirty="0" smtClean="0">
              <a:latin typeface="+mn-lt"/>
              <a:ea typeface="ＭＳ Ｐゴシック" charset="-128"/>
              <a:cs typeface="Arial" panose="020B0604020202020204" pitchFamily="34" charset="0"/>
            </a:endParaRPr>
          </a:p>
          <a:p>
            <a:pPr eaLnBrk="1" hangingPunct="1">
              <a:spcBef>
                <a:spcPct val="0"/>
              </a:spcBef>
            </a:pPr>
            <a:r>
              <a:rPr lang="en-US" sz="1200" dirty="0" smtClean="0">
                <a:latin typeface="+mn-lt"/>
                <a:ea typeface="ＭＳ Ｐゴシック" charset="-128"/>
                <a:cs typeface="Arial" panose="020B0604020202020204" pitchFamily="34" charset="0"/>
              </a:rPr>
              <a:t>Can</a:t>
            </a:r>
            <a:r>
              <a:rPr lang="en-US" sz="1200" baseline="0" dirty="0" smtClean="0">
                <a:latin typeface="+mn-lt"/>
                <a:ea typeface="ＭＳ Ｐゴシック" charset="-128"/>
                <a:cs typeface="Arial" panose="020B0604020202020204" pitchFamily="34" charset="0"/>
              </a:rPr>
              <a:t> anyone tell me what the state flower is?</a:t>
            </a:r>
          </a:p>
          <a:p>
            <a:pPr defTabSz="931774" eaLnBrk="1" hangingPunct="1">
              <a:spcBef>
                <a:spcPct val="0"/>
              </a:spcBef>
              <a:defRPr/>
            </a:pPr>
            <a:r>
              <a:rPr lang="en-US" sz="1200" baseline="0" dirty="0" smtClean="0">
                <a:latin typeface="+mn-lt"/>
                <a:ea typeface="ＭＳ Ｐゴシック" charset="-128"/>
                <a:cs typeface="Arial" panose="020B0604020202020204" pitchFamily="34" charset="0"/>
              </a:rPr>
              <a:t>Now Daniel will talk about the showy lady slipper</a:t>
            </a:r>
            <a:endParaRPr lang="en-US" sz="1200" dirty="0" smtClean="0">
              <a:latin typeface="+mn-lt"/>
              <a:ea typeface="ＭＳ Ｐゴシック" charset="-128"/>
              <a:cs typeface="Arial" panose="020B0604020202020204" pitchFamily="34" charset="0"/>
            </a:endParaRPr>
          </a:p>
          <a:p>
            <a:pPr eaLnBrk="1" hangingPunct="1">
              <a:spcBef>
                <a:spcPct val="0"/>
              </a:spcBef>
            </a:pPr>
            <a:endParaRPr lang="en-US" sz="1200" baseline="0" dirty="0" smtClean="0">
              <a:latin typeface="+mn-lt"/>
              <a:ea typeface="ＭＳ Ｐゴシック" charset="-128"/>
              <a:cs typeface="Arial" panose="020B0604020202020204" pitchFamily="34" charset="0"/>
            </a:endParaRPr>
          </a:p>
        </p:txBody>
      </p:sp>
      <p:sp>
        <p:nvSpPr>
          <p:cNvPr id="18436" name="Slide Number Placeholder 3"/>
          <p:cNvSpPr>
            <a:spLocks noGrp="1"/>
          </p:cNvSpPr>
          <p:nvPr>
            <p:ph type="sldNum" sz="quarter" idx="5"/>
          </p:nvPr>
        </p:nvSpPr>
        <p:spPr bwMode="auto">
          <a:noFill/>
          <a:ln>
            <a:miter lim="800000"/>
            <a:headEnd/>
            <a:tailEnd/>
          </a:ln>
        </p:spPr>
        <p:txBody>
          <a:bodyPr/>
          <a:lstStyle/>
          <a:p>
            <a:fld id="{013E27B5-945F-4E47-AEAB-D7E2BB666DFD}" type="slidenum">
              <a:rPr lang="en-US"/>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t>K***</a:t>
            </a:r>
          </a:p>
          <a:p>
            <a:endParaRPr lang="en-US" dirty="0" smtClean="0"/>
          </a:p>
          <a:p>
            <a:r>
              <a:rPr lang="en-US" dirty="0" smtClean="0"/>
              <a:t>This is a cross section of a yellow slipper ovary collected in May,  where instead of cutting lengthwise, we cut across the width</a:t>
            </a:r>
            <a:r>
              <a:rPr lang="en-US" baseline="0" dirty="0" smtClean="0"/>
              <a:t> of the ovary.  It appears the same as the other 3 local species.  It has hairs. The ridges show here as bulges. (point) Just inside of each ridge are conductive cells to carry nutrients to the seed pod as its ovules develop. (point)</a:t>
            </a:r>
          </a:p>
          <a:p>
            <a:endParaRPr lang="en-US" baseline="0" dirty="0" smtClean="0"/>
          </a:p>
          <a:p>
            <a:r>
              <a:rPr lang="en-US" baseline="0" dirty="0" smtClean="0"/>
              <a:t>Here is Aidan to explain an interesting point from this section.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20</a:t>
            </a:fld>
            <a:endParaRPr lang="en-US"/>
          </a:p>
        </p:txBody>
      </p:sp>
    </p:spTree>
    <p:extLst>
      <p:ext uri="{BB962C8B-B14F-4D97-AF65-F5344CB8AC3E}">
        <p14:creationId xmlns:p14="http://schemas.microsoft.com/office/powerpoint/2010/main" val="1556034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Aidan</a:t>
            </a:r>
          </a:p>
          <a:p>
            <a:endParaRPr lang="en-US" dirty="0" smtClean="0"/>
          </a:p>
          <a:p>
            <a:r>
              <a:rPr lang="en-US" dirty="0" smtClean="0"/>
              <a:t>As Katherine showed you in a close-up in the microscope there are</a:t>
            </a:r>
            <a:r>
              <a:rPr lang="en-US" baseline="0" dirty="0" smtClean="0"/>
              <a:t> many ovules in each ovary. If we  zoom out to actual size and look inside a single ovary of a mature yellow slipper flower in spring, we can see in this image many ovules ready to be fertilized.  each one of the thousands of ovules must have a pollen deliver its nuclei. If enough ovules in a ovary are not fertilized the seed pod will wither and die.  This is common in plants and is still a mystery as to how the plant knows what is enough to keep investing energy in the developing seeds.</a:t>
            </a:r>
            <a:endParaRPr lang="en-US"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21</a:t>
            </a:fld>
            <a:endParaRPr lang="en-US"/>
          </a:p>
        </p:txBody>
      </p:sp>
    </p:spTree>
    <p:extLst>
      <p:ext uri="{BB962C8B-B14F-4D97-AF65-F5344CB8AC3E}">
        <p14:creationId xmlns:p14="http://schemas.microsoft.com/office/powerpoint/2010/main" val="245976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smtClean="0"/>
              <a:t>Aidan</a:t>
            </a:r>
          </a:p>
          <a:p>
            <a:endParaRPr lang="en-US" dirty="0" smtClean="0"/>
          </a:p>
          <a:p>
            <a:r>
              <a:rPr lang="en-US" dirty="0" smtClean="0"/>
              <a:t>As Katherine also mentioned, these are the ovules. </a:t>
            </a:r>
            <a:r>
              <a:rPr lang="en-US" baseline="0" dirty="0" smtClean="0"/>
              <a:t> (point) </a:t>
            </a:r>
          </a:p>
          <a:p>
            <a:endParaRPr lang="en-US" baseline="0" dirty="0" smtClean="0"/>
          </a:p>
          <a:p>
            <a:r>
              <a:rPr lang="en-US" baseline="0" dirty="0" smtClean="0"/>
              <a:t>Each of these circular arrangements of nucleated cells is a developing ovule that, if fertilized by a pollen, will each develop into a seed.  In all flowering plants the pollen has two nuclei…one fertilized two central nuclei in the ovule and the other fertilizes the egg cell.  The fertilized egg cell will become the embryo that will develop into a plant…the other nuclei that have fused to form the nutrient tissue.  In apples , watermelons, corn, grass and every flowering plant’s seed, this is the bulk of the seed.  In orchids this tissue never develops.  Orchids have no nutrients to grow and as you know they are supplied by a commensal fungus.</a:t>
            </a:r>
            <a:endParaRPr lang="en-US"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22</a:t>
            </a:fld>
            <a:endParaRPr lang="en-US"/>
          </a:p>
        </p:txBody>
      </p:sp>
    </p:spTree>
    <p:extLst>
      <p:ext uri="{BB962C8B-B14F-4D97-AF65-F5344CB8AC3E}">
        <p14:creationId xmlns:p14="http://schemas.microsoft.com/office/powerpoint/2010/main" val="3417363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Aidan</a:t>
            </a:r>
          </a:p>
          <a:p>
            <a:endParaRPr lang="en-US" b="1" dirty="0" smtClean="0"/>
          </a:p>
          <a:p>
            <a:r>
              <a:rPr lang="en-US" b="0" dirty="0" smtClean="0"/>
              <a:t>Here is a </a:t>
            </a:r>
            <a:r>
              <a:rPr lang="en-US" b="0" dirty="0" err="1" smtClean="0"/>
              <a:t>closeup</a:t>
            </a:r>
            <a:r>
              <a:rPr lang="en-US" b="0" dirty="0" smtClean="0"/>
              <a:t> of a ovule that happens to reveal it chromosomes</a:t>
            </a:r>
          </a:p>
          <a:p>
            <a:r>
              <a:rPr lang="en-US" b="0" dirty="0" smtClean="0"/>
              <a:t>Point out chromosomes…</a:t>
            </a:r>
          </a:p>
          <a:p>
            <a:endParaRPr lang="en-US" b="0" dirty="0" smtClean="0"/>
          </a:p>
          <a:p>
            <a:r>
              <a:rPr lang="en-US" b="0" baseline="0" dirty="0" smtClean="0"/>
              <a:t>. </a:t>
            </a:r>
            <a:endParaRPr lang="en-US" b="0"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23</a:t>
            </a:fld>
            <a:endParaRPr lang="en-US"/>
          </a:p>
        </p:txBody>
      </p:sp>
    </p:spTree>
    <p:extLst>
      <p:ext uri="{BB962C8B-B14F-4D97-AF65-F5344CB8AC3E}">
        <p14:creationId xmlns:p14="http://schemas.microsoft.com/office/powerpoint/2010/main" val="2874450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Aidan</a:t>
            </a:r>
          </a:p>
          <a:p>
            <a:endParaRPr lang="en-US" b="1" dirty="0" smtClean="0"/>
          </a:p>
          <a:p>
            <a:r>
              <a:rPr lang="en-US" dirty="0" smtClean="0"/>
              <a:t>One</a:t>
            </a:r>
            <a:r>
              <a:rPr lang="en-US" baseline="0" dirty="0" smtClean="0"/>
              <a:t> of our goals in our research is to find out whether common beliefs about slippers are true.  One is that a yellow or showy slipper seed pod has many thousands of seeds.  Some sources say as few as 10 0r 20,000, others say as many as a million. How do we verify how many.  We took an average sized seed pod of Cyp. parviflorum. </a:t>
            </a:r>
            <a:r>
              <a:rPr lang="en-US" dirty="0" smtClean="0"/>
              <a:t>We counted the ovules in a single section of the seed pod.  There were</a:t>
            </a:r>
            <a:r>
              <a:rPr lang="en-US" baseline="0" dirty="0" smtClean="0"/>
              <a:t> about 70.</a:t>
            </a:r>
            <a:endParaRPr lang="en-US"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24</a:t>
            </a:fld>
            <a:endParaRPr lang="en-US"/>
          </a:p>
        </p:txBody>
      </p:sp>
    </p:spTree>
    <p:extLst>
      <p:ext uri="{BB962C8B-B14F-4D97-AF65-F5344CB8AC3E}">
        <p14:creationId xmlns:p14="http://schemas.microsoft.com/office/powerpoint/2010/main" val="3988742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charset="0"/>
                <a:cs typeface="ＭＳ Ｐゴシック" charset="0"/>
              </a:rPr>
              <a:t>Aidan</a:t>
            </a:r>
            <a:r>
              <a:rPr lang="en-US" dirty="0" smtClean="0">
                <a:effectLst/>
              </a:rPr>
              <a:t> </a:t>
            </a:r>
          </a:p>
          <a:p>
            <a:r>
              <a:rPr lang="en-US" b="0" dirty="0" smtClean="0"/>
              <a:t>Let’s do some math.</a:t>
            </a:r>
          </a:p>
          <a:p>
            <a:endParaRPr lang="en-US" b="0" dirty="0" smtClean="0"/>
          </a:p>
          <a:p>
            <a:r>
              <a:rPr lang="en-US" b="0" dirty="0" smtClean="0"/>
              <a:t>If we assume</a:t>
            </a:r>
            <a:r>
              <a:rPr lang="en-US" b="0" baseline="0" dirty="0" smtClean="0"/>
              <a:t> that a slice is about three microns thick and a small seedpod is 3 cm thick, we know that there are around 10,000 slices or slides in a seedpod. we have counted about 70 ovules in one slide. Since the ovules are about 10 microns thick (remember that the slides are 3 microns thick) one ovule will show up in about three slides. Therefore a conservative estimate of the total number of ovules in one seed pod is around 10,000 / 3 x 70, which, if we round 10,000 / 3 to 3,000, is around 210,000</a:t>
            </a:r>
            <a:endParaRPr lang="en-US"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25</a:t>
            </a:fld>
            <a:endParaRPr lang="en-US"/>
          </a:p>
        </p:txBody>
      </p:sp>
    </p:spTree>
    <p:extLst>
      <p:ext uri="{BB962C8B-B14F-4D97-AF65-F5344CB8AC3E}">
        <p14:creationId xmlns:p14="http://schemas.microsoft.com/office/powerpoint/2010/main" val="1167695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smtClean="0"/>
              <a:t>Aidan</a:t>
            </a:r>
          </a:p>
          <a:p>
            <a:endParaRPr lang="en-US" b="1" dirty="0" smtClean="0"/>
          </a:p>
          <a:p>
            <a:r>
              <a:rPr lang="en-US" dirty="0" smtClean="0"/>
              <a:t>This is the stigma surface of the showy slipper.  The</a:t>
            </a:r>
            <a:r>
              <a:rPr lang="en-US" baseline="0" dirty="0" smtClean="0"/>
              <a:t> large cells on the right are likely some type of receptor cell for the pollen.</a:t>
            </a:r>
            <a:endParaRPr lang="en-US"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26</a:t>
            </a:fld>
            <a:endParaRPr lang="en-US"/>
          </a:p>
        </p:txBody>
      </p:sp>
    </p:spTree>
    <p:extLst>
      <p:ext uri="{BB962C8B-B14F-4D97-AF65-F5344CB8AC3E}">
        <p14:creationId xmlns:p14="http://schemas.microsoft.com/office/powerpoint/2010/main" val="1036312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Aidan</a:t>
            </a:r>
          </a:p>
          <a:p>
            <a:endParaRPr lang="en-US" b="1" dirty="0" smtClean="0"/>
          </a:p>
          <a:p>
            <a:r>
              <a:rPr lang="en-US" dirty="0" smtClean="0"/>
              <a:t>Here</a:t>
            </a:r>
            <a:r>
              <a:rPr lang="en-US" baseline="0" dirty="0" smtClean="0"/>
              <a:t> we have a section through the reproductive structures of the ram’s head slipper.  On the far right is the lower part of the stigma, the middle shows a few hundred pollen grains and to the far left is likely a remnant of the </a:t>
            </a:r>
            <a:r>
              <a:rPr lang="en-US" baseline="0" dirty="0" err="1" smtClean="0"/>
              <a:t>pollinea</a:t>
            </a:r>
            <a:r>
              <a:rPr lang="en-US" baseline="0" dirty="0" smtClean="0"/>
              <a:t>/anther from which the pollen has been torn away during preparation of the sample. </a:t>
            </a:r>
            <a:endParaRPr lang="en-US"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27</a:t>
            </a:fld>
            <a:endParaRPr lang="en-US"/>
          </a:p>
        </p:txBody>
      </p:sp>
    </p:spTree>
    <p:extLst>
      <p:ext uri="{BB962C8B-B14F-4D97-AF65-F5344CB8AC3E}">
        <p14:creationId xmlns:p14="http://schemas.microsoft.com/office/powerpoint/2010/main" val="182694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Aidan</a:t>
            </a:r>
          </a:p>
          <a:p>
            <a:endParaRPr lang="en-US" b="1" dirty="0" smtClean="0"/>
          </a:p>
          <a:p>
            <a:r>
              <a:rPr lang="en-US" b="0" dirty="0" smtClean="0"/>
              <a:t>The</a:t>
            </a:r>
            <a:r>
              <a:rPr lang="en-US" b="0" baseline="0" dirty="0" smtClean="0"/>
              <a:t> </a:t>
            </a:r>
            <a:r>
              <a:rPr lang="en-US" b="0" baseline="0" dirty="0" err="1" smtClean="0"/>
              <a:t>pollinea</a:t>
            </a:r>
            <a:r>
              <a:rPr lang="en-US" b="0" baseline="0" dirty="0" smtClean="0"/>
              <a:t> of ram’s head with pollen grains in the center…the outer lacy structure we suspect is the sticky substance that holds the pollen mass together.</a:t>
            </a:r>
          </a:p>
          <a:p>
            <a:endParaRPr lang="en-US" b="0" baseline="0" dirty="0" smtClean="0"/>
          </a:p>
          <a:p>
            <a:endParaRPr lang="en-US" b="0" dirty="0" smtClean="0"/>
          </a:p>
          <a:p>
            <a:endParaRPr lang="en-US"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28</a:t>
            </a:fld>
            <a:endParaRPr lang="en-US"/>
          </a:p>
        </p:txBody>
      </p:sp>
    </p:spTree>
    <p:extLst>
      <p:ext uri="{BB962C8B-B14F-4D97-AF65-F5344CB8AC3E}">
        <p14:creationId xmlns:p14="http://schemas.microsoft.com/office/powerpoint/2010/main" val="2334478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Aidan</a:t>
            </a:r>
          </a:p>
          <a:p>
            <a:endParaRPr lang="en-US" b="1" dirty="0" smtClean="0"/>
          </a:p>
          <a:p>
            <a:r>
              <a:rPr lang="en-US" dirty="0" smtClean="0"/>
              <a:t>Zooming in on the pollen</a:t>
            </a:r>
            <a:r>
              <a:rPr lang="en-US" baseline="0" dirty="0" smtClean="0"/>
              <a:t> of ram’s head.  Although it doesn't</a:t>
            </a:r>
            <a:r>
              <a:rPr lang="fr-FR" baseline="0" dirty="0" smtClean="0"/>
              <a:t>’</a:t>
            </a:r>
            <a:r>
              <a:rPr lang="en-US" baseline="0" dirty="0" smtClean="0"/>
              <a:t>t always show up, each pollen grain has two  nuclei….point.</a:t>
            </a:r>
          </a:p>
          <a:p>
            <a:endParaRPr lang="en-US" baseline="0" dirty="0" smtClean="0"/>
          </a:p>
          <a:p>
            <a:r>
              <a:rPr lang="en-US" baseline="0" dirty="0" smtClean="0"/>
              <a:t>Katherine…</a:t>
            </a:r>
            <a:endParaRPr lang="en-US"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29</a:t>
            </a:fld>
            <a:endParaRPr lang="en-US"/>
          </a:p>
        </p:txBody>
      </p:sp>
    </p:spTree>
    <p:extLst>
      <p:ext uri="{BB962C8B-B14F-4D97-AF65-F5344CB8AC3E}">
        <p14:creationId xmlns:p14="http://schemas.microsoft.com/office/powerpoint/2010/main" val="3719707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i="1" u="none" dirty="0" smtClean="0">
                <a:solidFill>
                  <a:srgbClr val="FF0000"/>
                </a:solidFill>
                <a:ea typeface="ＭＳ Ｐゴシック" charset="-128"/>
                <a:cs typeface="ＭＳ Ｐゴシック" charset="-128"/>
              </a:rPr>
              <a:t>Dan   </a:t>
            </a:r>
          </a:p>
          <a:p>
            <a:pPr eaLnBrk="1" hangingPunct="1">
              <a:spcBef>
                <a:spcPct val="0"/>
              </a:spcBef>
            </a:pPr>
            <a:endParaRPr lang="en-US" b="1" i="1" u="none" dirty="0" smtClean="0">
              <a:solidFill>
                <a:srgbClr val="FF0000"/>
              </a:solidFill>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The showy lady’s slipper is a beautiful flower and a flagship of endangered flowers of the world. </a:t>
            </a:r>
          </a:p>
          <a:p>
            <a:pPr eaLnBrk="1" hangingPunct="1">
              <a:spcBef>
                <a:spcPct val="0"/>
              </a:spcBef>
            </a:pPr>
            <a:r>
              <a:rPr lang="en-US" dirty="0" smtClean="0">
                <a:ea typeface="ＭＳ Ｐゴシック" charset="-128"/>
                <a:cs typeface="ＭＳ Ｐゴシック" charset="-128"/>
              </a:rPr>
              <a:t>We are really lucky to have it here in New England.</a:t>
            </a:r>
          </a:p>
          <a:p>
            <a:pPr eaLnBrk="1" hangingPunct="1">
              <a:spcBef>
                <a:spcPct val="0"/>
              </a:spcBef>
            </a:pPr>
            <a:endParaRPr lang="en-US" baseline="0" dirty="0" smtClean="0">
              <a:ea typeface="ＭＳ Ｐゴシック" charset="-128"/>
              <a:cs typeface="ＭＳ Ｐゴシック" charset="-128"/>
            </a:endParaRPr>
          </a:p>
          <a:p>
            <a:pPr eaLnBrk="1" hangingPunct="1">
              <a:spcBef>
                <a:spcPct val="0"/>
              </a:spcBef>
            </a:pPr>
            <a:r>
              <a:rPr lang="en-US" baseline="0" dirty="0" smtClean="0">
                <a:ea typeface="ＭＳ Ｐゴシック" charset="-128"/>
                <a:cs typeface="ＭＳ Ｐゴシック" charset="-128"/>
              </a:rPr>
              <a:t>In NH, there are less than 5 locations where this plant is thriving in the wild.  This is why it is considered critically endangered. </a:t>
            </a:r>
          </a:p>
          <a:p>
            <a:pPr eaLnBrk="1" hangingPunct="1">
              <a:spcBef>
                <a:spcPct val="0"/>
              </a:spcBef>
            </a:pPr>
            <a:r>
              <a:rPr lang="en-US" baseline="0" dirty="0" smtClean="0">
                <a:ea typeface="ＭＳ Ｐゴシック" charset="-128"/>
                <a:cs typeface="ＭＳ Ｐゴシック" charset="-128"/>
              </a:rPr>
              <a:t> Our plan is to use garden clubs and conservation organizations to create sanctuaries for the slippers, with us providing  the plants to them free.  </a:t>
            </a:r>
          </a:p>
          <a:p>
            <a:pPr eaLnBrk="1" hangingPunct="1">
              <a:spcBef>
                <a:spcPct val="0"/>
              </a:spcBef>
            </a:pPr>
            <a:r>
              <a:rPr lang="en-US" baseline="0" dirty="0" smtClean="0">
                <a:ea typeface="ＭＳ Ｐゴシック" charset="-128"/>
                <a:cs typeface="ＭＳ Ｐゴシック" charset="-128"/>
              </a:rPr>
              <a:t>If this approach works, we would like to advance it as a model for rescuing endangered plants in the world.</a:t>
            </a:r>
          </a:p>
          <a:p>
            <a:pPr eaLnBrk="1" hangingPunct="1">
              <a:spcBef>
                <a:spcPct val="0"/>
              </a:spcBef>
            </a:pPr>
            <a:endParaRPr lang="en-US" baseline="0" dirty="0" smtClean="0">
              <a:ea typeface="ＭＳ Ｐゴシック" charset="-128"/>
              <a:cs typeface="ＭＳ Ｐゴシック" charset="-128"/>
            </a:endParaRPr>
          </a:p>
          <a:p>
            <a:pPr eaLnBrk="1" hangingPunct="1">
              <a:spcBef>
                <a:spcPct val="0"/>
              </a:spcBef>
            </a:pPr>
            <a:r>
              <a:rPr lang="en-US" baseline="0" dirty="0" smtClean="0">
                <a:ea typeface="ＭＳ Ｐゴシック" charset="-128"/>
                <a:cs typeface="ＭＳ Ｐゴシック" charset="-128"/>
              </a:rPr>
              <a:t>The showy slipper often has two stunning flowers on each plant.</a:t>
            </a:r>
            <a:endParaRPr lang="en-US" dirty="0" smtClean="0">
              <a:ea typeface="ＭＳ Ｐゴシック" charset="-128"/>
              <a:cs typeface="ＭＳ Ｐゴシック" charset="-128"/>
            </a:endParaRPr>
          </a:p>
        </p:txBody>
      </p:sp>
      <p:sp>
        <p:nvSpPr>
          <p:cNvPr id="22532" name="Slide Number Placeholder 3"/>
          <p:cNvSpPr>
            <a:spLocks noGrp="1"/>
          </p:cNvSpPr>
          <p:nvPr>
            <p:ph type="sldNum" sz="quarter" idx="5"/>
          </p:nvPr>
        </p:nvSpPr>
        <p:spPr bwMode="auto">
          <a:noFill/>
          <a:ln>
            <a:miter lim="800000"/>
            <a:headEnd/>
            <a:tailEnd/>
          </a:ln>
        </p:spPr>
        <p:txBody>
          <a:bodyPr/>
          <a:lstStyle/>
          <a:p>
            <a:fld id="{8EED7EA8-55AC-7243-9DB1-1942601094EF}" type="slidenum">
              <a:rPr lang="en-US"/>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a:t>
            </a:r>
          </a:p>
          <a:p>
            <a:endParaRPr lang="en-US" dirty="0" smtClean="0"/>
          </a:p>
          <a:p>
            <a:r>
              <a:rPr lang="en-US" dirty="0" smtClean="0"/>
              <a:t>Before taking some questions, I wanted to point out the difference</a:t>
            </a:r>
            <a:r>
              <a:rPr lang="en-US" baseline="0" dirty="0" smtClean="0"/>
              <a:t> in the microscope of the embryos of the mature seeds of ram’s head on the left and the yellow slipper on the right.  These were both take under the same magnification.  The ram’s head is a much smaller seed with a much thicker seed coat and also has far fewer cells and plastids in its cells.</a:t>
            </a:r>
            <a:endParaRPr lang="en-US"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30</a:t>
            </a:fld>
            <a:endParaRPr lang="en-US"/>
          </a:p>
        </p:txBody>
      </p:sp>
    </p:spTree>
    <p:extLst>
      <p:ext uri="{BB962C8B-B14F-4D97-AF65-F5344CB8AC3E}">
        <p14:creationId xmlns:p14="http://schemas.microsoft.com/office/powerpoint/2010/main" val="526061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
            </a:r>
          </a:p>
          <a:p>
            <a:endParaRPr lang="en-US" dirty="0" smtClean="0"/>
          </a:p>
          <a:p>
            <a:r>
              <a:rPr lang="en-US" dirty="0" smtClean="0"/>
              <a:t>Do you have any questions on the tissue work for us so</a:t>
            </a:r>
            <a:r>
              <a:rPr lang="en-US" baseline="0" dirty="0" smtClean="0"/>
              <a:t> far?</a:t>
            </a:r>
          </a:p>
          <a:p>
            <a:endParaRPr lang="en-US" baseline="0" dirty="0" smtClean="0"/>
          </a:p>
          <a:p>
            <a:r>
              <a:rPr lang="en-US" baseline="0" dirty="0" smtClean="0"/>
              <a:t>I will turn it back to Claire.</a:t>
            </a:r>
            <a:endParaRPr lang="en-US"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31</a:t>
            </a:fld>
            <a:endParaRPr lang="en-US"/>
          </a:p>
        </p:txBody>
      </p:sp>
    </p:spTree>
    <p:extLst>
      <p:ext uri="{BB962C8B-B14F-4D97-AF65-F5344CB8AC3E}">
        <p14:creationId xmlns:p14="http://schemas.microsoft.com/office/powerpoint/2010/main" val="2981181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i="1" u="none" dirty="0" smtClean="0">
                <a:ea typeface="ＭＳ Ｐゴシック" charset="-128"/>
                <a:cs typeface="ＭＳ Ｐゴシック" charset="-128"/>
              </a:rPr>
              <a:t>Claire</a:t>
            </a: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Now for a quick history lesson. It actually began with Charles</a:t>
            </a:r>
            <a:r>
              <a:rPr lang="en-US" baseline="0" dirty="0" smtClean="0">
                <a:ea typeface="ＭＳ Ｐゴシック" charset="-128"/>
                <a:cs typeface="ＭＳ Ｐゴシック" charset="-128"/>
              </a:rPr>
              <a:t> Darwin the famous biologist “not in the upper left”. When he wasn't busy discovering how evolution worked and writing books, he tried growing lady’s slippers. He never succeeded, and for the next century and half or so lady’s slippers were very difficult to grow from seed usually taking about  9 months to germinate.</a:t>
            </a:r>
          </a:p>
          <a:p>
            <a:pPr eaLnBrk="1" hangingPunct="1">
              <a:spcBef>
                <a:spcPct val="0"/>
              </a:spcBef>
            </a:pPr>
            <a:endParaRPr lang="en-US" baseline="0"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About 20 years ago, </a:t>
            </a:r>
            <a:r>
              <a:rPr lang="en-US" dirty="0" err="1" smtClean="0">
                <a:ea typeface="ＭＳ Ｐゴシック" charset="-128"/>
                <a:cs typeface="ＭＳ Ｐゴシック" charset="-128"/>
              </a:rPr>
              <a:t>Dr</a:t>
            </a:r>
            <a:r>
              <a:rPr lang="en-US" dirty="0" smtClean="0">
                <a:ea typeface="ＭＳ Ｐゴシック" charset="-128"/>
                <a:cs typeface="ＭＳ Ｐゴシック" charset="-128"/>
              </a:rPr>
              <a:t> </a:t>
            </a:r>
            <a:r>
              <a:rPr lang="en-US" dirty="0" err="1">
                <a:ea typeface="ＭＳ Ｐゴシック" charset="-128"/>
                <a:cs typeface="ＭＳ Ｐゴシック" charset="-128"/>
              </a:rPr>
              <a:t>Faletra's</a:t>
            </a:r>
            <a:r>
              <a:rPr lang="en-US" dirty="0">
                <a:ea typeface="ＭＳ Ｐゴシック" charset="-128"/>
                <a:cs typeface="ＭＳ Ｐゴシック" charset="-128"/>
              </a:rPr>
              <a:t> former students</a:t>
            </a:r>
            <a:r>
              <a:rPr lang="en-US" dirty="0" smtClean="0">
                <a:ea typeface="ＭＳ Ｐゴシック" charset="-128"/>
                <a:cs typeface="ＭＳ Ｐゴシック" charset="-128"/>
              </a:rPr>
              <a:t>, figured how to get the</a:t>
            </a:r>
            <a:r>
              <a:rPr lang="en-US" baseline="0" dirty="0" smtClean="0">
                <a:ea typeface="ＭＳ Ｐゴシック" charset="-128"/>
                <a:cs typeface="ＭＳ Ｐゴシック" charset="-128"/>
              </a:rPr>
              <a:t> seeds to</a:t>
            </a:r>
            <a:r>
              <a:rPr lang="en-US" dirty="0" smtClean="0">
                <a:ea typeface="ＭＳ Ｐゴシック" charset="-128"/>
                <a:cs typeface="ＭＳ Ｐゴシック" charset="-128"/>
              </a:rPr>
              <a:t> geminate</a:t>
            </a:r>
            <a:r>
              <a:rPr lang="en-US" baseline="0" dirty="0" smtClean="0">
                <a:ea typeface="ＭＳ Ｐゴシック" charset="-128"/>
                <a:cs typeface="ＭＳ Ｐゴシック" charset="-128"/>
              </a:rPr>
              <a:t> in a few weeks.</a:t>
            </a:r>
            <a:endParaRPr lang="en-US" dirty="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This is  their publication and</a:t>
            </a:r>
            <a:r>
              <a:rPr lang="en-US" baseline="0" dirty="0" smtClean="0">
                <a:ea typeface="ＭＳ Ｐゴシック" charset="-128"/>
                <a:cs typeface="ＭＳ Ｐゴシック" charset="-128"/>
              </a:rPr>
              <a:t> it </a:t>
            </a:r>
            <a:r>
              <a:rPr lang="en-US" dirty="0" smtClean="0">
                <a:ea typeface="ＭＳ Ｐゴシック" charset="-128"/>
                <a:cs typeface="ＭＳ Ｐゴシック" charset="-128"/>
              </a:rPr>
              <a:t>provided </a:t>
            </a:r>
            <a:r>
              <a:rPr lang="en-US" dirty="0">
                <a:ea typeface="ＭＳ Ｐゴシック" charset="-128"/>
                <a:cs typeface="ＭＳ Ｐゴシック" charset="-128"/>
              </a:rPr>
              <a:t>a method for drastically increased germination and developmental rates of</a:t>
            </a:r>
            <a:r>
              <a:rPr lang="en-US" dirty="0" smtClean="0">
                <a:ea typeface="ＭＳ Ｐゴシック" charset="-128"/>
                <a:cs typeface="ＭＳ Ｐゴシック" charset="-128"/>
              </a:rPr>
              <a:t> </a:t>
            </a:r>
            <a:r>
              <a:rPr lang="en-US" i="0" dirty="0" smtClean="0">
                <a:ea typeface="ＭＳ Ｐゴシック" charset="-128"/>
                <a:cs typeface="ＭＳ Ｐゴシック" charset="-128"/>
              </a:rPr>
              <a:t>the showy slipper</a:t>
            </a:r>
            <a:r>
              <a:rPr lang="en-US" dirty="0" smtClean="0">
                <a:ea typeface="ＭＳ Ｐゴシック" charset="-128"/>
                <a:cs typeface="ＭＳ Ｐゴシック" charset="-128"/>
              </a:rPr>
              <a:t>.</a:t>
            </a:r>
            <a:endParaRPr lang="en-US" dirty="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It </a:t>
            </a:r>
            <a:r>
              <a:rPr lang="en-US" dirty="0">
                <a:ea typeface="ＭＳ Ｐゴシック" charset="-128"/>
                <a:cs typeface="ＭＳ Ｐゴシック" charset="-128"/>
              </a:rPr>
              <a:t>was published in 1998, and from what the people at the </a:t>
            </a:r>
            <a:r>
              <a:rPr lang="en-US" dirty="0" smtClean="0">
                <a:ea typeface="ＭＳ Ｐゴシック" charset="-128"/>
                <a:cs typeface="ＭＳ Ｐゴシック" charset="-128"/>
              </a:rPr>
              <a:t>Smithsonian Institute </a:t>
            </a:r>
            <a:r>
              <a:rPr lang="en-US" dirty="0">
                <a:ea typeface="ＭＳ Ｐゴシック" charset="-128"/>
                <a:cs typeface="ＭＳ Ｐゴシック" charset="-128"/>
              </a:rPr>
              <a:t>told us, it changed the landscape of how people grew temperate </a:t>
            </a:r>
            <a:r>
              <a:rPr lang="en-US" i="1" dirty="0">
                <a:ea typeface="ＭＳ Ｐゴシック" charset="-128"/>
                <a:cs typeface="ＭＳ Ｐゴシック" charset="-128"/>
              </a:rPr>
              <a:t>Cypripedium</a:t>
            </a:r>
            <a:r>
              <a:rPr lang="en-US" dirty="0">
                <a:ea typeface="ＭＳ Ｐゴシック" charset="-128"/>
                <a:cs typeface="ＭＳ Ｐゴシック" charset="-128"/>
              </a:rPr>
              <a:t> species in the </a:t>
            </a:r>
            <a:r>
              <a:rPr lang="en-US" dirty="0" smtClean="0">
                <a:ea typeface="ＭＳ Ｐゴシック" charset="-128"/>
                <a:cs typeface="ＭＳ Ｐゴシック" charset="-128"/>
              </a:rPr>
              <a:t>world. </a:t>
            </a:r>
          </a:p>
          <a:p>
            <a:pPr eaLnBrk="1" hangingPunct="1">
              <a:spcBef>
                <a:spcPct val="0"/>
              </a:spcBef>
            </a:pPr>
            <a:endParaRPr lang="en-US" dirty="0" smtClean="0">
              <a:ea typeface="ＭＳ Ｐゴシック" charset="-128"/>
              <a:cs typeface="ＭＳ Ｐゴシック" charset="-128"/>
            </a:endParaRPr>
          </a:p>
          <a:p>
            <a:r>
              <a:rPr lang="en-US" dirty="0">
                <a:ea typeface="ＭＳ Ｐゴシック" charset="-128"/>
                <a:cs typeface="ＭＳ Ｐゴシック" charset="-128"/>
              </a:rPr>
              <a:t>Now I will hand off the presentation to Emma. She will talk about the conservation program at Crossroads Academy and the seed of lady’s slippers</a:t>
            </a:r>
          </a:p>
          <a:p>
            <a:pPr eaLnBrk="1" hangingPunct="1">
              <a:spcBef>
                <a:spcPct val="0"/>
              </a:spcBef>
            </a:pPr>
            <a:endParaRPr lang="en-US" dirty="0" smtClean="0">
              <a:ea typeface="ＭＳ Ｐゴシック" charset="-128"/>
              <a:cs typeface="ＭＳ Ｐゴシック" charset="-128"/>
            </a:endParaRPr>
          </a:p>
        </p:txBody>
      </p:sp>
      <p:sp>
        <p:nvSpPr>
          <p:cNvPr id="43012" name="Slide Number Placeholder 3"/>
          <p:cNvSpPr>
            <a:spLocks noGrp="1"/>
          </p:cNvSpPr>
          <p:nvPr>
            <p:ph type="sldNum" sz="quarter" idx="5"/>
          </p:nvPr>
        </p:nvSpPr>
        <p:spPr bwMode="auto">
          <a:noFill/>
          <a:ln>
            <a:miter lim="800000"/>
            <a:headEnd/>
            <a:tailEnd/>
          </a:ln>
        </p:spPr>
        <p:txBody>
          <a:bodyPr/>
          <a:lstStyle/>
          <a:p>
            <a:fld id="{87DA08BE-1F2A-4245-BFD9-B4A357AA1AC2}" type="slidenum">
              <a:rPr lang="en-US"/>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ts val="0"/>
              </a:spcBef>
              <a:spcAft>
                <a:spcPts val="0"/>
              </a:spcAft>
            </a:pPr>
            <a:r>
              <a:rPr lang="en-US" sz="1200" b="1" i="1" dirty="0">
                <a:latin typeface="Arial" panose="020B0604020202020204" pitchFamily="34" charset="0"/>
                <a:ea typeface="ＭＳ Ｐゴシック" charset="-128"/>
                <a:cs typeface="Arial" panose="020B0604020202020204" pitchFamily="34" charset="0"/>
              </a:rPr>
              <a:t>Emma</a:t>
            </a:r>
          </a:p>
          <a:p>
            <a:pPr>
              <a:spcBef>
                <a:spcPts val="0"/>
              </a:spcBef>
              <a:spcAft>
                <a:spcPts val="0"/>
              </a:spcAft>
            </a:pPr>
            <a:endParaRPr lang="en-US" sz="1200" dirty="0">
              <a:latin typeface="Arial" panose="020B0604020202020204" pitchFamily="34" charset="0"/>
              <a:ea typeface="ＭＳ Ｐゴシック" charset="-128"/>
              <a:cs typeface="Arial" panose="020B0604020202020204" pitchFamily="34" charset="0"/>
            </a:endParaRPr>
          </a:p>
          <a:p>
            <a:pPr eaLnBrk="1" hangingPunct="1">
              <a:lnSpc>
                <a:spcPct val="150000"/>
              </a:lnSpc>
              <a:spcBef>
                <a:spcPts val="0"/>
              </a:spcBef>
              <a:spcAft>
                <a:spcPts val="0"/>
              </a:spcAft>
            </a:pPr>
            <a:r>
              <a:rPr lang="en-US" sz="1200" dirty="0">
                <a:latin typeface="Arial" panose="020B0604020202020204" pitchFamily="34" charset="0"/>
                <a:ea typeface="ＭＳ Ｐゴシック" charset="-128"/>
                <a:cs typeface="Arial" panose="020B0604020202020204" pitchFamily="34" charset="0"/>
              </a:rPr>
              <a:t>At the Crossroads Academy, we have continued this research.</a:t>
            </a:r>
          </a:p>
          <a:p>
            <a:pPr eaLnBrk="1" hangingPunct="1">
              <a:lnSpc>
                <a:spcPct val="150000"/>
              </a:lnSpc>
              <a:spcBef>
                <a:spcPts val="0"/>
              </a:spcBef>
              <a:spcAft>
                <a:spcPts val="0"/>
              </a:spcAft>
            </a:pPr>
            <a:endParaRPr lang="en-US" sz="1200" dirty="0">
              <a:latin typeface="Arial" panose="020B0604020202020204" pitchFamily="34" charset="0"/>
              <a:ea typeface="ＭＳ Ｐゴシック" charset="-128"/>
              <a:cs typeface="Arial" panose="020B0604020202020204" pitchFamily="34" charset="0"/>
            </a:endParaRPr>
          </a:p>
          <a:p>
            <a:pPr>
              <a:lnSpc>
                <a:spcPct val="150000"/>
              </a:lnSpc>
              <a:spcBef>
                <a:spcPts val="0"/>
              </a:spcBef>
              <a:spcAft>
                <a:spcPts val="0"/>
              </a:spcAft>
            </a:pPr>
            <a:r>
              <a:rPr lang="en-US" sz="1200" dirty="0">
                <a:latin typeface="Arial" panose="020B0604020202020204" pitchFamily="34" charset="0"/>
                <a:ea typeface="ＭＳ Ｐゴシック" charset="-128"/>
                <a:cs typeface="Arial" panose="020B0604020202020204" pitchFamily="34" charset="0"/>
              </a:rPr>
              <a:t>What we are trying to do, as Katherine mentioned in the first slide, is to prevent this plant from extinction in NH.</a:t>
            </a:r>
          </a:p>
          <a:p>
            <a:pPr eaLnBrk="1" hangingPunct="1">
              <a:lnSpc>
                <a:spcPct val="150000"/>
              </a:lnSpc>
              <a:spcBef>
                <a:spcPts val="0"/>
              </a:spcBef>
              <a:spcAft>
                <a:spcPts val="0"/>
              </a:spcAft>
            </a:pPr>
            <a:r>
              <a:rPr lang="en-US" sz="1200" dirty="0">
                <a:latin typeface="Arial" panose="020B0604020202020204" pitchFamily="34" charset="0"/>
                <a:ea typeface="ＭＳ Ｐゴシック" charset="-128"/>
                <a:cs typeface="Arial" panose="020B0604020202020204" pitchFamily="34" charset="0"/>
              </a:rPr>
              <a:t>We are doing this by raising thousands of these plants in our seed culture system. </a:t>
            </a:r>
          </a:p>
          <a:p>
            <a:pPr eaLnBrk="1" hangingPunct="1">
              <a:lnSpc>
                <a:spcPct val="150000"/>
              </a:lnSpc>
              <a:spcBef>
                <a:spcPts val="0"/>
              </a:spcBef>
              <a:spcAft>
                <a:spcPts val="0"/>
              </a:spcAft>
            </a:pPr>
            <a:r>
              <a:rPr lang="en-US" sz="1200" dirty="0">
                <a:latin typeface="Arial" panose="020B0604020202020204" pitchFamily="34" charset="0"/>
                <a:ea typeface="ＭＳ Ｐゴシック" charset="-128"/>
                <a:cs typeface="Arial" panose="020B0604020202020204" pitchFamily="34" charset="0"/>
              </a:rPr>
              <a:t>We use the plants to study and to create sanctuaries where the plant will have a safe home for a long time..</a:t>
            </a:r>
          </a:p>
          <a:p>
            <a:pPr eaLnBrk="1" hangingPunct="1">
              <a:lnSpc>
                <a:spcPct val="150000"/>
              </a:lnSpc>
              <a:spcBef>
                <a:spcPts val="0"/>
              </a:spcBef>
              <a:spcAft>
                <a:spcPts val="0"/>
              </a:spcAft>
            </a:pPr>
            <a:r>
              <a:rPr lang="en-US" sz="1200" dirty="0">
                <a:latin typeface="Arial" panose="020B0604020202020204" pitchFamily="34" charset="0"/>
                <a:ea typeface="ＭＳ Ｐゴシック" charset="-128"/>
                <a:cs typeface="Arial" panose="020B0604020202020204" pitchFamily="34" charset="0"/>
              </a:rPr>
              <a:t>We have a sanctuary on our campus.  We have created </a:t>
            </a:r>
            <a:r>
              <a:rPr lang="en-US" sz="1200" dirty="0" smtClean="0">
                <a:latin typeface="Arial" panose="020B0604020202020204" pitchFamily="34" charset="0"/>
                <a:ea typeface="ＭＳ Ｐゴシック" charset="-128"/>
                <a:cs typeface="Arial" panose="020B0604020202020204" pitchFamily="34" charset="0"/>
              </a:rPr>
              <a:t>8 other </a:t>
            </a:r>
            <a:r>
              <a:rPr lang="en-US" sz="1200" dirty="0">
                <a:latin typeface="Arial" panose="020B0604020202020204" pitchFamily="34" charset="0"/>
                <a:ea typeface="ＭＳ Ｐゴシック" charset="-128"/>
                <a:cs typeface="Arial" panose="020B0604020202020204" pitchFamily="34" charset="0"/>
              </a:rPr>
              <a:t>sanctuaries on private lands where the owners have committed to protecting the location. </a:t>
            </a:r>
          </a:p>
          <a:p>
            <a:pPr eaLnBrk="1" hangingPunct="1">
              <a:lnSpc>
                <a:spcPct val="150000"/>
              </a:lnSpc>
              <a:spcBef>
                <a:spcPts val="0"/>
              </a:spcBef>
              <a:spcAft>
                <a:spcPts val="0"/>
              </a:spcAft>
            </a:pPr>
            <a:r>
              <a:rPr lang="en-US" sz="1200" dirty="0">
                <a:latin typeface="Arial" panose="020B0604020202020204" pitchFamily="34" charset="0"/>
                <a:ea typeface="ＭＳ Ｐゴシック" charset="-128"/>
                <a:cs typeface="Arial" panose="020B0604020202020204" pitchFamily="34" charset="0"/>
              </a:rPr>
              <a:t>We will also create a small number of sanctuaries in other parts of the states of NH and VT that will be natural habitats with enduring stewardship. </a:t>
            </a:r>
          </a:p>
          <a:p>
            <a:pPr>
              <a:lnSpc>
                <a:spcPct val="150000"/>
              </a:lnSpc>
              <a:spcBef>
                <a:spcPts val="0"/>
              </a:spcBef>
              <a:spcAft>
                <a:spcPts val="0"/>
              </a:spcAft>
            </a:pPr>
            <a:r>
              <a:rPr lang="en-US" sz="1200" dirty="0">
                <a:latin typeface="Arial" panose="020B0604020202020204" pitchFamily="34" charset="0"/>
                <a:ea typeface="ＭＳ Ｐゴシック" charset="-128"/>
                <a:cs typeface="Arial" panose="020B0604020202020204" pitchFamily="34" charset="0"/>
              </a:rPr>
              <a:t>We are always looking for partners in this effort, especially garden clubs and organizations like the NHOS.</a:t>
            </a:r>
          </a:p>
        </p:txBody>
      </p:sp>
      <p:sp>
        <p:nvSpPr>
          <p:cNvPr id="45060" name="Slide Number Placeholder 3"/>
          <p:cNvSpPr>
            <a:spLocks noGrp="1"/>
          </p:cNvSpPr>
          <p:nvPr>
            <p:ph type="sldNum" sz="quarter" idx="5"/>
          </p:nvPr>
        </p:nvSpPr>
        <p:spPr bwMode="auto">
          <a:noFill/>
          <a:ln>
            <a:miter lim="800000"/>
            <a:headEnd/>
            <a:tailEnd/>
          </a:ln>
        </p:spPr>
        <p:txBody>
          <a:bodyPr/>
          <a:lstStyle/>
          <a:p>
            <a:fld id="{33B01614-28C1-D547-A401-6C7F0710B785}" type="slidenum">
              <a:rPr lang="en-US"/>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Emma</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The </a:t>
            </a:r>
            <a:r>
              <a:rPr lang="en-US" dirty="0">
                <a:ea typeface="ＭＳ Ｐゴシック" charset="-128"/>
                <a:cs typeface="ＭＳ Ｐゴシック" charset="-128"/>
              </a:rPr>
              <a:t>students at Crossroads Academy perform extensive research on the laboratory growth, development, and natural requirements of the slippers</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The </a:t>
            </a:r>
            <a:r>
              <a:rPr lang="en-US" dirty="0">
                <a:ea typeface="ＭＳ Ｐゴシック" charset="-128"/>
                <a:cs typeface="ＭＳ Ｐゴシック" charset="-128"/>
              </a:rPr>
              <a:t>plan is to learn how to efficiently grow thousands in culture and study how to </a:t>
            </a:r>
            <a:r>
              <a:rPr lang="en-US" dirty="0" smtClean="0">
                <a:ea typeface="ＭＳ Ｐゴシック" charset="-128"/>
                <a:cs typeface="ＭＳ Ｐゴシック" charset="-128"/>
              </a:rPr>
              <a:t>have the best survival </a:t>
            </a:r>
            <a:r>
              <a:rPr lang="en-US" dirty="0">
                <a:ea typeface="ＭＳ Ｐゴシック" charset="-128"/>
                <a:cs typeface="ＭＳ Ｐゴシック" charset="-128"/>
              </a:rPr>
              <a:t>when transplanted to their wild </a:t>
            </a:r>
            <a:r>
              <a:rPr lang="en-US" dirty="0" smtClean="0">
                <a:ea typeface="ＭＳ Ｐゴシック" charset="-128"/>
                <a:cs typeface="ＭＳ Ｐゴシック" charset="-128"/>
              </a:rPr>
              <a:t>habitats.</a:t>
            </a:r>
          </a:p>
          <a:p>
            <a:endParaRPr lang="en-US" dirty="0" smtClean="0">
              <a:ea typeface="ＭＳ Ｐゴシック" charset="-128"/>
              <a:cs typeface="ＭＳ Ｐゴシック" charset="-128"/>
            </a:endParaRPr>
          </a:p>
        </p:txBody>
      </p:sp>
      <p:sp>
        <p:nvSpPr>
          <p:cNvPr id="47108" name="Slide Number Placeholder 3"/>
          <p:cNvSpPr>
            <a:spLocks noGrp="1"/>
          </p:cNvSpPr>
          <p:nvPr>
            <p:ph type="sldNum" sz="quarter" idx="5"/>
          </p:nvPr>
        </p:nvSpPr>
        <p:spPr bwMode="auto">
          <a:noFill/>
          <a:ln>
            <a:miter lim="800000"/>
            <a:headEnd/>
            <a:tailEnd/>
          </a:ln>
        </p:spPr>
        <p:txBody>
          <a:bodyPr/>
          <a:lstStyle/>
          <a:p>
            <a:fld id="{53423049-1F2C-7D4D-AAE1-299EDD336936}" type="slidenum">
              <a:rPr lang="en-US"/>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Emma</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We </a:t>
            </a:r>
            <a:r>
              <a:rPr lang="en-US" dirty="0">
                <a:ea typeface="ＭＳ Ｐゴシック" charset="-128"/>
                <a:cs typeface="ＭＳ Ｐゴシック" charset="-128"/>
              </a:rPr>
              <a:t>are</a:t>
            </a:r>
            <a:r>
              <a:rPr lang="en-US" dirty="0" smtClean="0">
                <a:ea typeface="ＭＳ Ｐゴシック" charset="-128"/>
                <a:cs typeface="ＭＳ Ｐゴシック" charset="-128"/>
              </a:rPr>
              <a:t> growing all</a:t>
            </a:r>
            <a:r>
              <a:rPr lang="en-US" baseline="0" dirty="0" smtClean="0">
                <a:ea typeface="ＭＳ Ｐゴシック" charset="-128"/>
                <a:cs typeface="ＭＳ Ｐゴシック" charset="-128"/>
              </a:rPr>
              <a:t> </a:t>
            </a:r>
            <a:r>
              <a:rPr lang="en-US" dirty="0" smtClean="0">
                <a:ea typeface="ＭＳ Ｐゴシック" charset="-128"/>
                <a:cs typeface="ＭＳ Ｐゴシック" charset="-128"/>
              </a:rPr>
              <a:t> 4 slippers of New England:</a:t>
            </a:r>
            <a:endParaRPr lang="en-US" dirty="0">
              <a:ea typeface="ＭＳ Ｐゴシック" charset="-128"/>
              <a:cs typeface="ＭＳ Ｐゴシック" charset="-128"/>
            </a:endParaRPr>
          </a:p>
          <a:p>
            <a:endParaRPr lang="en-US" dirty="0">
              <a:ea typeface="ＭＳ Ｐゴシック" charset="-128"/>
              <a:cs typeface="ＭＳ Ｐゴシック" charset="-128"/>
            </a:endParaRPr>
          </a:p>
          <a:p>
            <a:r>
              <a:rPr lang="en-US" i="1" dirty="0" smtClean="0">
                <a:ea typeface="ＭＳ Ｐゴシック" charset="-128"/>
                <a:cs typeface="ＭＳ Ｐゴシック" charset="-128"/>
              </a:rPr>
              <a:t>Cyp. </a:t>
            </a:r>
            <a:r>
              <a:rPr lang="en-US" i="1" dirty="0">
                <a:ea typeface="ＭＳ Ｐゴシック" charset="-128"/>
                <a:cs typeface="ＭＳ Ｐゴシック" charset="-128"/>
              </a:rPr>
              <a:t>reginae… the showy lady’s </a:t>
            </a:r>
            <a:r>
              <a:rPr lang="en-US" i="1" dirty="0" smtClean="0">
                <a:ea typeface="ＭＳ Ｐゴシック" charset="-128"/>
                <a:cs typeface="ＭＳ Ｐゴシック" charset="-128"/>
              </a:rPr>
              <a:t>slipper</a:t>
            </a:r>
            <a:endParaRPr lang="en-US" i="1" dirty="0">
              <a:ea typeface="ＭＳ Ｐゴシック" charset="-128"/>
              <a:cs typeface="ＭＳ Ｐゴシック" charset="-128"/>
            </a:endParaRPr>
          </a:p>
        </p:txBody>
      </p:sp>
      <p:sp>
        <p:nvSpPr>
          <p:cNvPr id="49156" name="Slide Number Placeholder 3"/>
          <p:cNvSpPr>
            <a:spLocks noGrp="1"/>
          </p:cNvSpPr>
          <p:nvPr>
            <p:ph type="sldNum" sz="quarter" idx="5"/>
          </p:nvPr>
        </p:nvSpPr>
        <p:spPr bwMode="auto">
          <a:noFill/>
          <a:ln>
            <a:miter lim="800000"/>
            <a:headEnd/>
            <a:tailEnd/>
          </a:ln>
        </p:spPr>
        <p:txBody>
          <a:bodyPr/>
          <a:lstStyle/>
          <a:p>
            <a:fld id="{A438A2EA-2445-9744-9813-87F8A742310C}" type="slidenum">
              <a:rPr lang="en-US"/>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Emma</a:t>
            </a:r>
          </a:p>
          <a:p>
            <a:endParaRPr lang="en-US" i="1" dirty="0" smtClean="0">
              <a:ea typeface="ＭＳ Ｐゴシック" charset="-128"/>
              <a:cs typeface="ＭＳ Ｐゴシック" charset="-128"/>
            </a:endParaRPr>
          </a:p>
          <a:p>
            <a:r>
              <a:rPr lang="en-US" i="1" dirty="0" smtClean="0">
                <a:ea typeface="ＭＳ Ｐゴシック" charset="-128"/>
                <a:cs typeface="ＭＳ Ｐゴシック" charset="-128"/>
              </a:rPr>
              <a:t>C</a:t>
            </a:r>
            <a:r>
              <a:rPr lang="en-US" i="1" dirty="0">
                <a:ea typeface="ＭＳ Ｐゴシック" charset="-128"/>
                <a:cs typeface="ＭＳ Ｐゴシック" charset="-128"/>
              </a:rPr>
              <a:t>. </a:t>
            </a:r>
            <a:r>
              <a:rPr lang="en-US" i="1" dirty="0" err="1">
                <a:ea typeface="ＭＳ Ｐゴシック" charset="-128"/>
                <a:cs typeface="ＭＳ Ｐゴシック" charset="-128"/>
              </a:rPr>
              <a:t>parviflorum</a:t>
            </a:r>
            <a:r>
              <a:rPr lang="en-US" i="1" dirty="0">
                <a:ea typeface="ＭＳ Ｐゴシック" charset="-128"/>
                <a:cs typeface="ＭＳ Ｐゴシック" charset="-128"/>
              </a:rPr>
              <a:t>… the yellow</a:t>
            </a:r>
          </a:p>
          <a:p>
            <a:endParaRPr lang="en-US" dirty="0">
              <a:ea typeface="ＭＳ Ｐゴシック" charset="-128"/>
              <a:cs typeface="ＭＳ Ｐゴシック" charset="-128"/>
            </a:endParaRPr>
          </a:p>
        </p:txBody>
      </p:sp>
      <p:sp>
        <p:nvSpPr>
          <p:cNvPr id="49156" name="Slide Number Placeholder 3"/>
          <p:cNvSpPr>
            <a:spLocks noGrp="1"/>
          </p:cNvSpPr>
          <p:nvPr>
            <p:ph type="sldNum" sz="quarter" idx="5"/>
          </p:nvPr>
        </p:nvSpPr>
        <p:spPr bwMode="auto">
          <a:noFill/>
          <a:ln>
            <a:miter lim="800000"/>
            <a:headEnd/>
            <a:tailEnd/>
          </a:ln>
        </p:spPr>
        <p:txBody>
          <a:bodyPr/>
          <a:lstStyle/>
          <a:p>
            <a:fld id="{A438A2EA-2445-9744-9813-87F8A742310C}" type="slidenum">
              <a:rPr lang="en-US"/>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Emma</a:t>
            </a:r>
          </a:p>
          <a:p>
            <a:endParaRPr lang="en-US" i="1" dirty="0" smtClean="0">
              <a:ea typeface="ＭＳ Ｐゴシック" charset="-128"/>
              <a:cs typeface="ＭＳ Ｐゴシック" charset="-128"/>
            </a:endParaRPr>
          </a:p>
          <a:p>
            <a:r>
              <a:rPr lang="en-US" i="1" dirty="0" smtClean="0">
                <a:ea typeface="ＭＳ Ｐゴシック" charset="-128"/>
                <a:cs typeface="ＭＳ Ｐゴシック" charset="-128"/>
              </a:rPr>
              <a:t>C</a:t>
            </a:r>
            <a:r>
              <a:rPr lang="en-US" i="1" dirty="0">
                <a:ea typeface="ＭＳ Ｐゴシック" charset="-128"/>
                <a:cs typeface="ＭＳ Ｐゴシック" charset="-128"/>
              </a:rPr>
              <a:t>. </a:t>
            </a:r>
            <a:r>
              <a:rPr lang="en-US" i="1" dirty="0" err="1">
                <a:ea typeface="ＭＳ Ｐゴシック" charset="-128"/>
                <a:cs typeface="ＭＳ Ｐゴシック" charset="-128"/>
              </a:rPr>
              <a:t>arietinum</a:t>
            </a:r>
            <a:r>
              <a:rPr lang="en-US" i="1" dirty="0">
                <a:ea typeface="ＭＳ Ｐゴシック" charset="-128"/>
                <a:cs typeface="ＭＳ Ｐゴシック" charset="-128"/>
              </a:rPr>
              <a:t>… the meek but powerful ram’s head… and</a:t>
            </a:r>
          </a:p>
          <a:p>
            <a:endParaRPr lang="en-US" dirty="0">
              <a:ea typeface="ＭＳ Ｐゴシック" charset="-128"/>
              <a:cs typeface="ＭＳ Ｐゴシック" charset="-128"/>
            </a:endParaRPr>
          </a:p>
        </p:txBody>
      </p:sp>
      <p:sp>
        <p:nvSpPr>
          <p:cNvPr id="49156" name="Slide Number Placeholder 3"/>
          <p:cNvSpPr>
            <a:spLocks noGrp="1"/>
          </p:cNvSpPr>
          <p:nvPr>
            <p:ph type="sldNum" sz="quarter" idx="5"/>
          </p:nvPr>
        </p:nvSpPr>
        <p:spPr bwMode="auto">
          <a:noFill/>
          <a:ln>
            <a:miter lim="800000"/>
            <a:headEnd/>
            <a:tailEnd/>
          </a:ln>
        </p:spPr>
        <p:txBody>
          <a:bodyPr/>
          <a:lstStyle/>
          <a:p>
            <a:fld id="{A438A2EA-2445-9744-9813-87F8A742310C}" type="slidenum">
              <a:rPr lang="en-US"/>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Emma</a:t>
            </a:r>
          </a:p>
          <a:p>
            <a:endParaRPr lang="en-US" dirty="0">
              <a:ea typeface="ＭＳ Ｐゴシック" charset="-128"/>
              <a:cs typeface="ＭＳ Ｐゴシック" charset="-128"/>
            </a:endParaRPr>
          </a:p>
          <a:p>
            <a:r>
              <a:rPr lang="en-US" i="1" dirty="0" smtClean="0">
                <a:ea typeface="ＭＳ Ｐゴシック" charset="-128"/>
                <a:cs typeface="ＭＳ Ｐゴシック" charset="-128"/>
              </a:rPr>
              <a:t>C</a:t>
            </a:r>
            <a:r>
              <a:rPr lang="en-US" i="1" dirty="0">
                <a:ea typeface="ＭＳ Ｐゴシック" charset="-128"/>
                <a:cs typeface="ＭＳ Ｐゴシック" charset="-128"/>
              </a:rPr>
              <a:t>. </a:t>
            </a:r>
            <a:r>
              <a:rPr lang="en-US" i="1" dirty="0" err="1">
                <a:ea typeface="ＭＳ Ｐゴシック" charset="-128"/>
                <a:cs typeface="ＭＳ Ｐゴシック" charset="-128"/>
              </a:rPr>
              <a:t>acaule</a:t>
            </a:r>
            <a:r>
              <a:rPr lang="en-US" i="1" dirty="0">
                <a:ea typeface="ＭＳ Ｐゴシック" charset="-128"/>
                <a:cs typeface="ＭＳ Ｐゴシック" charset="-128"/>
              </a:rPr>
              <a:t>… the most common of all pink slipper</a:t>
            </a:r>
          </a:p>
          <a:p>
            <a:endParaRPr lang="en-US" dirty="0">
              <a:ea typeface="ＭＳ Ｐゴシック" charset="-128"/>
              <a:cs typeface="ＭＳ Ｐゴシック" charset="-128"/>
            </a:endParaRPr>
          </a:p>
        </p:txBody>
      </p:sp>
      <p:sp>
        <p:nvSpPr>
          <p:cNvPr id="49156" name="Slide Number Placeholder 3"/>
          <p:cNvSpPr>
            <a:spLocks noGrp="1"/>
          </p:cNvSpPr>
          <p:nvPr>
            <p:ph type="sldNum" sz="quarter" idx="5"/>
          </p:nvPr>
        </p:nvSpPr>
        <p:spPr bwMode="auto">
          <a:noFill/>
          <a:ln>
            <a:miter lim="800000"/>
            <a:headEnd/>
            <a:tailEnd/>
          </a:ln>
        </p:spPr>
        <p:txBody>
          <a:bodyPr/>
          <a:lstStyle/>
          <a:p>
            <a:fld id="{A438A2EA-2445-9744-9813-87F8A742310C}" type="slidenum">
              <a:rPr lang="en-US"/>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dirty="0" smtClean="0">
                <a:ea typeface="ＭＳ Ｐゴシック" charset="-128"/>
                <a:cs typeface="ＭＳ Ｐゴシック" charset="-128"/>
              </a:rPr>
              <a:t>Emma</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We believe</a:t>
            </a:r>
            <a:r>
              <a:rPr lang="en-US" baseline="0" dirty="0" smtClean="0">
                <a:ea typeface="ＭＳ Ｐゴシック" charset="-128"/>
                <a:cs typeface="ＭＳ Ｐゴシック" charset="-128"/>
              </a:rPr>
              <a:t> that we need to understand how to best germinate seed to produce seedlings efficiently. We must know how to vernalize seedlings, which is to mimic their dormancy in the winter, how to get the best survival when transplanting to soil, and finally,  how to make sure seedlings mature to a flowering state in the wild or in sanctuaries. </a:t>
            </a:r>
          </a:p>
          <a:p>
            <a:endParaRPr lang="en-US" baseline="0" dirty="0" smtClean="0">
              <a:ea typeface="ＭＳ Ｐゴシック" charset="-128"/>
              <a:cs typeface="ＭＳ Ｐゴシック" charset="-128"/>
            </a:endParaRPr>
          </a:p>
          <a:p>
            <a:r>
              <a:rPr lang="en-US" baseline="0" dirty="0" smtClean="0">
                <a:ea typeface="ＭＳ Ｐゴシック" charset="-128"/>
                <a:cs typeface="ＭＳ Ｐゴシック" charset="-128"/>
              </a:rPr>
              <a:t>Now Fiona will talk about the seeds!</a:t>
            </a:r>
            <a:endParaRPr lang="en-US" dirty="0">
              <a:ea typeface="ＭＳ Ｐゴシック" charset="-128"/>
              <a:cs typeface="ＭＳ Ｐゴシック" charset="-128"/>
            </a:endParaRPr>
          </a:p>
        </p:txBody>
      </p:sp>
      <p:sp>
        <p:nvSpPr>
          <p:cNvPr id="51204" name="Slide Number Placeholder 3"/>
          <p:cNvSpPr>
            <a:spLocks noGrp="1"/>
          </p:cNvSpPr>
          <p:nvPr>
            <p:ph type="sldNum" sz="quarter" idx="5"/>
          </p:nvPr>
        </p:nvSpPr>
        <p:spPr bwMode="auto">
          <a:noFill/>
          <a:ln>
            <a:miter lim="800000"/>
            <a:headEnd/>
            <a:tailEnd/>
          </a:ln>
        </p:spPr>
        <p:txBody>
          <a:bodyPr/>
          <a:lstStyle/>
          <a:p>
            <a:fld id="{B16EFF08-284F-EC49-8CEB-D49F6093866E}" type="slidenum">
              <a:rPr lang="en-US"/>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i="1" u="none" dirty="0" smtClean="0">
                <a:latin typeface="+mn-lt"/>
                <a:ea typeface="ＭＳ Ｐゴシック" charset="-128"/>
                <a:cs typeface="Arial" panose="020B0604020202020204" pitchFamily="34" charset="0"/>
              </a:rPr>
              <a:t>Dan </a:t>
            </a:r>
          </a:p>
          <a:p>
            <a:pPr eaLnBrk="1" hangingPunct="1">
              <a:spcBef>
                <a:spcPct val="0"/>
              </a:spcBef>
            </a:pPr>
            <a:endParaRPr lang="en-US" b="1" i="1" u="none" dirty="0" smtClean="0">
              <a:latin typeface="+mn-lt"/>
              <a:ea typeface="ＭＳ Ｐゴシック" charset="-128"/>
              <a:cs typeface="Arial" panose="020B0604020202020204" pitchFamily="34" charset="0"/>
            </a:endParaRPr>
          </a:p>
          <a:p>
            <a:pPr eaLnBrk="1" hangingPunct="1">
              <a:spcBef>
                <a:spcPct val="0"/>
              </a:spcBef>
            </a:pPr>
            <a:r>
              <a:rPr lang="en-US" dirty="0" smtClean="0">
                <a:latin typeface="+mn-lt"/>
                <a:ea typeface="ＭＳ Ｐゴシック" charset="-128"/>
                <a:cs typeface="Arial" panose="020B0604020202020204" pitchFamily="34" charset="0"/>
              </a:rPr>
              <a:t>The </a:t>
            </a:r>
            <a:r>
              <a:rPr lang="en-US" dirty="0">
                <a:latin typeface="+mn-lt"/>
                <a:ea typeface="ＭＳ Ｐゴシック" charset="-128"/>
                <a:cs typeface="Arial" panose="020B0604020202020204" pitchFamily="34" charset="0"/>
              </a:rPr>
              <a:t>showy Lady</a:t>
            </a:r>
            <a:r>
              <a:rPr lang="ja-JP" altLang="en-US" dirty="0">
                <a:latin typeface="+mn-lt"/>
                <a:ea typeface="ＭＳ Ｐゴシック" charset="-128"/>
                <a:cs typeface="Arial" panose="020B0604020202020204" pitchFamily="34" charset="0"/>
              </a:rPr>
              <a:t>’</a:t>
            </a:r>
            <a:r>
              <a:rPr lang="en-US" altLang="ja-JP" dirty="0" err="1">
                <a:latin typeface="+mn-lt"/>
                <a:ea typeface="ＭＳ Ｐゴシック" charset="-128"/>
                <a:cs typeface="Arial" panose="020B0604020202020204" pitchFamily="34" charset="0"/>
              </a:rPr>
              <a:t>s</a:t>
            </a:r>
            <a:r>
              <a:rPr lang="en-US" altLang="ja-JP" dirty="0">
                <a:latin typeface="+mn-lt"/>
                <a:ea typeface="ＭＳ Ｐゴシック" charset="-128"/>
                <a:cs typeface="Arial" panose="020B0604020202020204" pitchFamily="34" charset="0"/>
              </a:rPr>
              <a:t> slipper shown here</a:t>
            </a:r>
            <a:r>
              <a:rPr lang="en-US" altLang="ja-JP" dirty="0" smtClean="0">
                <a:latin typeface="+mn-lt"/>
                <a:ea typeface="ＭＳ Ｐゴシック" charset="-128"/>
                <a:cs typeface="Arial" panose="020B0604020202020204" pitchFamily="34" charset="0"/>
              </a:rPr>
              <a:t> is critically endangered because of habitat loss and habitat degradation and to a lesser extent illegal collection.</a:t>
            </a:r>
          </a:p>
          <a:p>
            <a:pPr eaLnBrk="1" hangingPunct="1">
              <a:spcBef>
                <a:spcPct val="0"/>
              </a:spcBef>
            </a:pPr>
            <a:r>
              <a:rPr lang="en-US" dirty="0" smtClean="0">
                <a:latin typeface="+mn-lt"/>
                <a:ea typeface="ＭＳ Ｐゴシック" charset="-128"/>
                <a:cs typeface="Arial" panose="020B0604020202020204" pitchFamily="34" charset="0"/>
              </a:rPr>
              <a:t>We want to prevent this plant from extinction in New England and are studying everything</a:t>
            </a:r>
            <a:r>
              <a:rPr lang="en-US" baseline="0" dirty="0" smtClean="0">
                <a:latin typeface="+mn-lt"/>
                <a:ea typeface="ＭＳ Ｐゴシック" charset="-128"/>
                <a:cs typeface="Arial" panose="020B0604020202020204" pitchFamily="34" charset="0"/>
              </a:rPr>
              <a:t> about it from how to grow it artificially in our lab’s tissue culture system, to how it grows in its natural habitat.</a:t>
            </a:r>
          </a:p>
        </p:txBody>
      </p:sp>
      <p:sp>
        <p:nvSpPr>
          <p:cNvPr id="20484" name="Slide Number Placeholder 3"/>
          <p:cNvSpPr>
            <a:spLocks noGrp="1"/>
          </p:cNvSpPr>
          <p:nvPr>
            <p:ph type="sldNum" sz="quarter" idx="5"/>
          </p:nvPr>
        </p:nvSpPr>
        <p:spPr bwMode="auto">
          <a:noFill/>
          <a:ln>
            <a:miter lim="800000"/>
            <a:headEnd/>
            <a:tailEnd/>
          </a:ln>
        </p:spPr>
        <p:txBody>
          <a:bodyPr/>
          <a:lstStyle/>
          <a:p>
            <a:fld id="{02DC233F-4778-BE4F-B193-EC4E8B443473}" type="slidenum">
              <a:rPr lang="en-US"/>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Fiona</a:t>
            </a:r>
          </a:p>
          <a:p>
            <a:endParaRPr lang="en-US" b="1" i="1" u="none" dirty="0" smtClean="0">
              <a:ea typeface="ＭＳ Ｐゴシック" charset="-128"/>
              <a:cs typeface="ＭＳ Ｐゴシック" charset="-128"/>
            </a:endParaRPr>
          </a:p>
          <a:p>
            <a:pPr defTabSz="931774">
              <a:defRPr/>
            </a:pPr>
            <a:r>
              <a:rPr lang="en-US" dirty="0" smtClean="0">
                <a:ea typeface="ＭＳ Ｐゴシック" charset="-128"/>
                <a:cs typeface="ＭＳ Ｐゴシック" charset="-128"/>
              </a:rPr>
              <a:t>Although a single showy slipper seed pod can produce one-quarter of a million seeds, less than 1% of those will ever germinate, and less than 1% of those will grow to produce flowers. </a:t>
            </a:r>
          </a:p>
          <a:p>
            <a:pPr defTabSz="931774">
              <a:defRPr/>
            </a:pPr>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It takes about 8-10 years to get to this flowering stage in the wild. </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Our system reduces</a:t>
            </a:r>
            <a:r>
              <a:rPr lang="en-US" baseline="0" dirty="0" smtClean="0">
                <a:ea typeface="ＭＳ Ｐゴシック" charset="-128"/>
                <a:cs typeface="ＭＳ Ｐゴシック" charset="-128"/>
              </a:rPr>
              <a:t> this time in half...and with much better survival rate of greater that 50%</a:t>
            </a:r>
          </a:p>
          <a:p>
            <a:endParaRPr lang="en-US" baseline="0" dirty="0" smtClean="0">
              <a:ea typeface="ＭＳ Ｐゴシック" charset="-128"/>
              <a:cs typeface="ＭＳ Ｐゴシック" charset="-128"/>
            </a:endParaRPr>
          </a:p>
          <a:p>
            <a:r>
              <a:rPr lang="en-US" baseline="0" dirty="0" smtClean="0">
                <a:ea typeface="ＭＳ Ｐゴシック" charset="-128"/>
                <a:cs typeface="ＭＳ Ｐゴシック" charset="-128"/>
              </a:rPr>
              <a:t>How do we do this?</a:t>
            </a:r>
          </a:p>
          <a:p>
            <a:endParaRPr lang="en-US" dirty="0" smtClean="0">
              <a:ea typeface="ＭＳ Ｐゴシック" charset="-128"/>
              <a:cs typeface="ＭＳ Ｐゴシック" charset="-128"/>
            </a:endParaRPr>
          </a:p>
          <a:p>
            <a:endParaRPr lang="en-US" baseline="0" dirty="0" smtClean="0">
              <a:ea typeface="ＭＳ Ｐゴシック" charset="-128"/>
              <a:cs typeface="ＭＳ Ｐゴシック" charset="-128"/>
            </a:endParaRPr>
          </a:p>
        </p:txBody>
      </p:sp>
      <p:sp>
        <p:nvSpPr>
          <p:cNvPr id="32772" name="Slide Number Placeholder 3"/>
          <p:cNvSpPr>
            <a:spLocks noGrp="1"/>
          </p:cNvSpPr>
          <p:nvPr>
            <p:ph type="sldNum" sz="quarter" idx="5"/>
          </p:nvPr>
        </p:nvSpPr>
        <p:spPr bwMode="auto">
          <a:noFill/>
          <a:ln>
            <a:miter lim="800000"/>
            <a:headEnd/>
            <a:tailEnd/>
          </a:ln>
        </p:spPr>
        <p:txBody>
          <a:bodyPr/>
          <a:lstStyle/>
          <a:p>
            <a:fld id="{ABEA8351-3FFD-4F41-B159-DE65D3A18315}" type="slidenum">
              <a:rPr lang="en-US"/>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defTabSz="931774" eaLnBrk="1" hangingPunct="1">
              <a:spcBef>
                <a:spcPct val="0"/>
              </a:spcBef>
              <a:defRPr/>
            </a:pPr>
            <a:r>
              <a:rPr lang="en-US" b="1" i="1" u="none" dirty="0" smtClean="0">
                <a:ea typeface="ＭＳ Ｐゴシック" charset="-128"/>
                <a:cs typeface="ＭＳ Ｐゴシック" charset="-128"/>
              </a:rPr>
              <a:t>Fiona</a:t>
            </a:r>
            <a:endParaRPr lang="en-US" dirty="0" smtClean="0">
              <a:ea typeface="ＭＳ Ｐゴシック" charset="-128"/>
              <a:cs typeface="ＭＳ Ｐゴシック" charset="-128"/>
            </a:endParaRP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In </a:t>
            </a:r>
            <a:r>
              <a:rPr lang="en-US" dirty="0">
                <a:ea typeface="ＭＳ Ｐゴシック" charset="-128"/>
                <a:cs typeface="ＭＳ Ｐゴシック" charset="-128"/>
              </a:rPr>
              <a:t>the spring </a:t>
            </a:r>
            <a:r>
              <a:rPr lang="en-US" dirty="0" smtClean="0">
                <a:ea typeface="ＭＳ Ｐゴシック" charset="-128"/>
                <a:cs typeface="ＭＳ Ｐゴシック" charset="-128"/>
              </a:rPr>
              <a:t>we</a:t>
            </a:r>
            <a:r>
              <a:rPr lang="en-US" baseline="0" dirty="0" smtClean="0">
                <a:ea typeface="ＭＳ Ｐゴシック" charset="-128"/>
                <a:cs typeface="ＭＳ Ｐゴシック" charset="-128"/>
              </a:rPr>
              <a:t> imitate bees and </a:t>
            </a:r>
            <a:r>
              <a:rPr lang="en-US" dirty="0" smtClean="0">
                <a:ea typeface="ＭＳ Ｐゴシック" charset="-128"/>
                <a:cs typeface="ＭＳ Ｐゴシック" charset="-128"/>
              </a:rPr>
              <a:t>cross</a:t>
            </a:r>
            <a:r>
              <a:rPr lang="en-US" dirty="0">
                <a:ea typeface="ＭＳ Ｐゴシック" charset="-128"/>
                <a:cs typeface="ＭＳ Ｐゴシック" charset="-128"/>
              </a:rPr>
              <a:t>-pollinate slippers with toothpicks to help ensure a </a:t>
            </a:r>
            <a:r>
              <a:rPr lang="en-US" dirty="0" smtClean="0">
                <a:ea typeface="ＭＳ Ｐゴシック" charset="-128"/>
                <a:cs typeface="ＭＳ Ｐゴシック" charset="-128"/>
              </a:rPr>
              <a:t>sufficient supply </a:t>
            </a:r>
            <a:r>
              <a:rPr lang="en-US" dirty="0">
                <a:ea typeface="ＭＳ Ｐゴシック" charset="-128"/>
                <a:cs typeface="ＭＳ Ｐゴシック" charset="-128"/>
              </a:rPr>
              <a:t>of </a:t>
            </a:r>
            <a:r>
              <a:rPr lang="en-US" dirty="0" smtClean="0">
                <a:ea typeface="ＭＳ Ｐゴシック" charset="-128"/>
                <a:cs typeface="ＭＳ Ｐゴシック" charset="-128"/>
              </a:rPr>
              <a:t>seeds to</a:t>
            </a:r>
            <a:r>
              <a:rPr lang="en-US" baseline="0" dirty="0" smtClean="0">
                <a:ea typeface="ＭＳ Ｐゴシック" charset="-128"/>
                <a:cs typeface="ＭＳ Ｐゴシック" charset="-128"/>
              </a:rPr>
              <a:t> germinate </a:t>
            </a:r>
            <a:r>
              <a:rPr lang="en-US" dirty="0" smtClean="0">
                <a:ea typeface="ＭＳ Ｐゴシック" charset="-128"/>
                <a:cs typeface="ＭＳ Ｐゴシック" charset="-128"/>
              </a:rPr>
              <a:t>in our lab.  We have found that less than 15% of the flowers produce seed pods</a:t>
            </a:r>
            <a:r>
              <a:rPr lang="en-US" baseline="0" dirty="0" smtClean="0">
                <a:ea typeface="ＭＳ Ｐゴシック" charset="-128"/>
                <a:cs typeface="ＭＳ Ｐゴシック" charset="-128"/>
              </a:rPr>
              <a:t> each year.  This isn’t surprising when you think of what has to happen…For each seed in the pod, there had to be an egg cell, and each egg cell had to be fertilized by a pollen cell.  this has to happen thousands of times for a single seed pod.  </a:t>
            </a:r>
            <a:endParaRPr lang="en-US" dirty="0">
              <a:ea typeface="ＭＳ Ｐゴシック" charset="-128"/>
              <a:cs typeface="ＭＳ Ｐゴシック" charset="-128"/>
            </a:endParaRPr>
          </a:p>
        </p:txBody>
      </p:sp>
      <p:sp>
        <p:nvSpPr>
          <p:cNvPr id="53252" name="Slide Number Placeholder 3"/>
          <p:cNvSpPr>
            <a:spLocks noGrp="1"/>
          </p:cNvSpPr>
          <p:nvPr>
            <p:ph type="sldNum" sz="quarter" idx="5"/>
          </p:nvPr>
        </p:nvSpPr>
        <p:spPr bwMode="auto">
          <a:noFill/>
          <a:ln>
            <a:miter lim="800000"/>
            <a:headEnd/>
            <a:tailEnd/>
          </a:ln>
        </p:spPr>
        <p:txBody>
          <a:bodyPr/>
          <a:lstStyle/>
          <a:p>
            <a:fld id="{59427405-3010-3548-9BA5-F5BFF5E569E1}" type="slidenum">
              <a:rPr lang="en-US"/>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defTabSz="931774" eaLnBrk="1" hangingPunct="1">
              <a:spcBef>
                <a:spcPct val="0"/>
              </a:spcBef>
              <a:defRPr/>
            </a:pPr>
            <a:r>
              <a:rPr lang="en-US" b="1" i="1" u="none" dirty="0" smtClean="0">
                <a:ea typeface="ＭＳ Ｐゴシック" charset="-128"/>
                <a:cs typeface="ＭＳ Ｐゴシック" charset="-128"/>
              </a:rPr>
              <a:t>Fiona</a:t>
            </a:r>
            <a:endParaRPr lang="en-US" b="1" i="1" u="none" baseline="0" dirty="0" smtClean="0">
              <a:ea typeface="ＭＳ Ｐゴシック" charset="-128"/>
              <a:cs typeface="ＭＳ Ｐゴシック" charset="-128"/>
            </a:endParaRPr>
          </a:p>
          <a:p>
            <a:pPr eaLnBrk="1" hangingPunct="1">
              <a:spcBef>
                <a:spcPct val="0"/>
              </a:spcBef>
            </a:pPr>
            <a:endParaRPr lang="en-US" b="1" i="1" u="none" baseline="0" dirty="0" smtClean="0">
              <a:ea typeface="ＭＳ Ｐゴシック" charset="-128"/>
              <a:cs typeface="ＭＳ Ｐゴシック" charset="-128"/>
            </a:endParaRPr>
          </a:p>
          <a:p>
            <a:pPr eaLnBrk="1" hangingPunct="1">
              <a:spcBef>
                <a:spcPct val="0"/>
              </a:spcBef>
            </a:pPr>
            <a:r>
              <a:rPr lang="en-US" u="none" dirty="0" smtClean="0">
                <a:ea typeface="ＭＳ Ｐゴシック" charset="-128"/>
                <a:cs typeface="ＭＳ Ｐゴシック" charset="-128"/>
              </a:rPr>
              <a:t>The </a:t>
            </a:r>
            <a:r>
              <a:rPr lang="en-US" dirty="0" smtClean="0">
                <a:ea typeface="ＭＳ Ｐゴシック" charset="-128"/>
                <a:cs typeface="ＭＳ Ｐゴシック" charset="-128"/>
              </a:rPr>
              <a:t>flower </a:t>
            </a:r>
            <a:r>
              <a:rPr lang="en-US" dirty="0">
                <a:ea typeface="ＭＳ Ｐゴシック" charset="-128"/>
                <a:cs typeface="ＭＳ Ｐゴシック" charset="-128"/>
              </a:rPr>
              <a:t>that was pollinated in the spring has produced a fruit</a:t>
            </a:r>
            <a:r>
              <a:rPr lang="en-US" dirty="0" smtClean="0">
                <a:ea typeface="ＭＳ Ｐゴシック" charset="-128"/>
                <a:cs typeface="ＭＳ Ｐゴシック" charset="-128"/>
              </a:rPr>
              <a:t> or </a:t>
            </a:r>
            <a:r>
              <a:rPr lang="en-US" dirty="0">
                <a:ea typeface="ＭＳ Ｐゴシック" charset="-128"/>
                <a:cs typeface="ＭＳ Ｐゴシック" charset="-128"/>
              </a:rPr>
              <a:t>seed pod in the fall.  </a:t>
            </a: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This </a:t>
            </a:r>
            <a:r>
              <a:rPr lang="en-US" dirty="0">
                <a:ea typeface="ＭＳ Ｐゴシック" charset="-128"/>
                <a:cs typeface="ＭＳ Ｐゴシック" charset="-128"/>
              </a:rPr>
              <a:t>is a pod in October after it </a:t>
            </a:r>
            <a:r>
              <a:rPr lang="en-US" dirty="0" smtClean="0">
                <a:ea typeface="ＭＳ Ｐゴシック" charset="-128"/>
                <a:cs typeface="ＭＳ Ｐゴシック" charset="-128"/>
              </a:rPr>
              <a:t>has  </a:t>
            </a:r>
            <a:r>
              <a:rPr lang="en-US" dirty="0">
                <a:ea typeface="ＭＳ Ｐゴシック" charset="-128"/>
                <a:cs typeface="ＭＳ Ｐゴシック" charset="-128"/>
              </a:rPr>
              <a:t>DEE-</a:t>
            </a:r>
            <a:r>
              <a:rPr lang="en-US" dirty="0" smtClean="0">
                <a:ea typeface="ＭＳ Ｐゴシック" charset="-128"/>
                <a:cs typeface="ＭＳ Ｐゴシック" charset="-128"/>
              </a:rPr>
              <a:t>HISSED or</a:t>
            </a:r>
            <a:r>
              <a:rPr lang="en-US" baseline="0" dirty="0" smtClean="0">
                <a:ea typeface="ＭＳ Ｐゴシック" charset="-128"/>
                <a:cs typeface="ＭＳ Ｐゴシック" charset="-128"/>
              </a:rPr>
              <a:t> split open</a:t>
            </a:r>
            <a:r>
              <a:rPr lang="en-US" dirty="0" smtClean="0">
                <a:ea typeface="ＭＳ Ｐゴシック" charset="-128"/>
                <a:cs typeface="ＭＳ Ｐゴシック" charset="-128"/>
              </a:rPr>
              <a:t> </a:t>
            </a:r>
            <a:r>
              <a:rPr lang="en-US" dirty="0">
                <a:ea typeface="ＭＳ Ｐゴシック" charset="-128"/>
                <a:cs typeface="ＭＳ Ｐゴシック" charset="-128"/>
              </a:rPr>
              <a:t>and released its seeds. We want to collect seed pods in mid-</a:t>
            </a:r>
            <a:r>
              <a:rPr lang="en-US" dirty="0" smtClean="0">
                <a:ea typeface="ＭＳ Ｐゴシック" charset="-128"/>
                <a:cs typeface="ＭＳ Ｐゴシック" charset="-128"/>
              </a:rPr>
              <a:t>September,  </a:t>
            </a:r>
            <a:r>
              <a:rPr lang="en-US" dirty="0">
                <a:ea typeface="ＭＳ Ｐゴシック" charset="-128"/>
                <a:cs typeface="ＭＳ Ｐゴシック" charset="-128"/>
              </a:rPr>
              <a:t>just as </a:t>
            </a:r>
            <a:r>
              <a:rPr lang="en-US" dirty="0" smtClean="0">
                <a:ea typeface="ＭＳ Ｐゴシック" charset="-128"/>
                <a:cs typeface="ＭＳ Ｐゴシック" charset="-128"/>
              </a:rPr>
              <a:t>the pods are </a:t>
            </a:r>
            <a:r>
              <a:rPr lang="en-US" dirty="0">
                <a:ea typeface="ＭＳ Ｐゴシック" charset="-128"/>
                <a:cs typeface="ＭＳ Ｐゴシック" charset="-128"/>
              </a:rPr>
              <a:t>about to turn </a:t>
            </a:r>
            <a:r>
              <a:rPr lang="en-US" dirty="0" smtClean="0">
                <a:ea typeface="ＭＳ Ｐゴシック" charset="-128"/>
                <a:cs typeface="ＭＳ Ｐゴシック" charset="-128"/>
              </a:rPr>
              <a:t>brown and before </a:t>
            </a:r>
            <a:r>
              <a:rPr lang="en-US" dirty="0">
                <a:ea typeface="ＭＳ Ｐゴシック" charset="-128"/>
                <a:cs typeface="ＭＳ Ｐゴシック" charset="-128"/>
              </a:rPr>
              <a:t>they</a:t>
            </a:r>
            <a:r>
              <a:rPr lang="en-US" dirty="0" smtClean="0">
                <a:ea typeface="ＭＳ Ｐゴシック" charset="-128"/>
                <a:cs typeface="ＭＳ Ｐゴシック" charset="-128"/>
              </a:rPr>
              <a:t> split</a:t>
            </a:r>
            <a:r>
              <a:rPr lang="en-US" baseline="0" dirty="0" smtClean="0">
                <a:ea typeface="ＭＳ Ｐゴシック" charset="-128"/>
                <a:cs typeface="ＭＳ Ｐゴシック" charset="-128"/>
              </a:rPr>
              <a:t> </a:t>
            </a:r>
            <a:r>
              <a:rPr lang="en-US" dirty="0" smtClean="0">
                <a:ea typeface="ＭＳ Ｐゴシック" charset="-128"/>
                <a:cs typeface="ＭＳ Ｐゴシック" charset="-128"/>
              </a:rPr>
              <a:t>open so </a:t>
            </a:r>
            <a:r>
              <a:rPr lang="en-US" dirty="0">
                <a:ea typeface="ＭＳ Ｐゴシック" charset="-128"/>
                <a:cs typeface="ＭＳ Ｐゴシック" charset="-128"/>
              </a:rPr>
              <a:t>we can get the </a:t>
            </a:r>
            <a:r>
              <a:rPr lang="en-US" dirty="0" smtClean="0">
                <a:ea typeface="ＭＳ Ｐゴシック" charset="-128"/>
                <a:cs typeface="ＭＳ Ｐゴシック" charset="-128"/>
              </a:rPr>
              <a:t>seeds before they are blown away in the wind.</a:t>
            </a:r>
            <a:endParaRPr lang="en-US" dirty="0">
              <a:ea typeface="ＭＳ Ｐゴシック" charset="-128"/>
              <a:cs typeface="ＭＳ Ｐゴシック" charset="-128"/>
            </a:endParaRPr>
          </a:p>
        </p:txBody>
      </p:sp>
      <p:sp>
        <p:nvSpPr>
          <p:cNvPr id="55300" name="Slide Number Placeholder 3"/>
          <p:cNvSpPr>
            <a:spLocks noGrp="1"/>
          </p:cNvSpPr>
          <p:nvPr>
            <p:ph type="sldNum" sz="quarter" idx="5"/>
          </p:nvPr>
        </p:nvSpPr>
        <p:spPr bwMode="auto">
          <a:noFill/>
          <a:ln>
            <a:miter lim="800000"/>
            <a:headEnd/>
            <a:tailEnd/>
          </a:ln>
        </p:spPr>
        <p:txBody>
          <a:bodyPr/>
          <a:lstStyle/>
          <a:p>
            <a:fld id="{11F86026-7E7E-0443-854F-CF15A6F1F8D2}" type="slidenum">
              <a:rPr lang="en-US"/>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defTabSz="931774" eaLnBrk="1" hangingPunct="1">
              <a:spcBef>
                <a:spcPct val="0"/>
              </a:spcBef>
              <a:defRPr/>
            </a:pPr>
            <a:r>
              <a:rPr lang="en-US" b="1" i="1" u="none" dirty="0" smtClean="0">
                <a:ea typeface="ＭＳ Ｐゴシック" charset="-128"/>
                <a:cs typeface="ＭＳ Ｐゴシック" charset="-128"/>
              </a:rPr>
              <a:t>Fiona </a:t>
            </a:r>
            <a:endParaRPr lang="en-US" b="1" i="0" u="none" baseline="0" dirty="0" smtClean="0">
              <a:ea typeface="ＭＳ Ｐゴシック" charset="-128"/>
              <a:cs typeface="ＭＳ Ｐゴシック" charset="-128"/>
            </a:endParaRPr>
          </a:p>
          <a:p>
            <a:pPr eaLnBrk="1" hangingPunct="1">
              <a:spcBef>
                <a:spcPct val="0"/>
              </a:spcBef>
            </a:pPr>
            <a:endParaRPr lang="en-US" b="1" i="0" u="none" baseline="0" dirty="0" smtClean="0">
              <a:ea typeface="ＭＳ Ｐゴシック" charset="-128"/>
              <a:cs typeface="ＭＳ Ｐゴシック" charset="-128"/>
            </a:endParaRPr>
          </a:p>
          <a:p>
            <a:pPr eaLnBrk="1" hangingPunct="1">
              <a:spcBef>
                <a:spcPct val="0"/>
              </a:spcBef>
            </a:pPr>
            <a:r>
              <a:rPr lang="en-US" b="0" i="0" u="none" baseline="0" dirty="0" smtClean="0">
                <a:ea typeface="ＭＳ Ｐゴシック" charset="-128"/>
                <a:cs typeface="ＭＳ Ｐゴシック" charset="-128"/>
              </a:rPr>
              <a:t>We collect pods only from NH.  We get them from the plants at Dr. </a:t>
            </a:r>
            <a:r>
              <a:rPr lang="en-US" b="0" i="0" u="none" baseline="0" dirty="0" err="1" smtClean="0">
                <a:ea typeface="ＭＳ Ｐゴシック" charset="-128"/>
                <a:cs typeface="ＭＳ Ｐゴシック" charset="-128"/>
              </a:rPr>
              <a:t>Faletra’s</a:t>
            </a:r>
            <a:r>
              <a:rPr lang="en-US" b="0" i="0" u="none" baseline="0" dirty="0" smtClean="0">
                <a:ea typeface="ＭＳ Ｐゴシック" charset="-128"/>
                <a:cs typeface="ＭＳ Ｐゴシック" charset="-128"/>
              </a:rPr>
              <a:t> home.  We take the seed pods back to our lab. </a:t>
            </a:r>
            <a:r>
              <a:rPr lang="en-US" dirty="0" smtClean="0">
                <a:ea typeface="ＭＳ Ｐゴシック" charset="-128"/>
                <a:cs typeface="ＭＳ Ｐゴシック" charset="-128"/>
              </a:rPr>
              <a:t>We </a:t>
            </a:r>
            <a:r>
              <a:rPr lang="en-US" dirty="0">
                <a:ea typeface="ＭＳ Ｐゴシック" charset="-128"/>
                <a:cs typeface="ＭＳ Ｐゴシック" charset="-128"/>
              </a:rPr>
              <a:t>allow the pods to dry out for a week or so and then scrape the seed out. </a:t>
            </a:r>
            <a:r>
              <a:rPr lang="en-US" dirty="0" smtClean="0">
                <a:ea typeface="ＭＳ Ｐゴシック" charset="-128"/>
                <a:cs typeface="ＭＳ Ｐゴシック" charset="-128"/>
              </a:rPr>
              <a:t>They </a:t>
            </a:r>
            <a:r>
              <a:rPr lang="en-US" dirty="0">
                <a:ea typeface="ＭＳ Ｐゴシック" charset="-128"/>
                <a:cs typeface="ＭＳ Ｐゴシック" charset="-128"/>
              </a:rPr>
              <a:t>are </a:t>
            </a:r>
            <a:r>
              <a:rPr lang="en-US" dirty="0" smtClean="0">
                <a:ea typeface="ＭＳ Ｐゴシック" charset="-128"/>
                <a:cs typeface="ＭＳ Ｐゴシック" charset="-128"/>
              </a:rPr>
              <a:t>tiny...less than a 16</a:t>
            </a:r>
            <a:r>
              <a:rPr lang="en-US" baseline="30000" dirty="0" smtClean="0">
                <a:ea typeface="ＭＳ Ｐゴシック" charset="-128"/>
                <a:cs typeface="ＭＳ Ｐゴシック" charset="-128"/>
              </a:rPr>
              <a:t>th</a:t>
            </a:r>
            <a:r>
              <a:rPr lang="en-US" dirty="0" smtClean="0">
                <a:ea typeface="ＭＳ Ｐゴシック" charset="-128"/>
                <a:cs typeface="ＭＳ Ｐゴシック" charset="-128"/>
              </a:rPr>
              <a:t> of an inch long. Orchid seeds are peculiar in the plant world.  They</a:t>
            </a:r>
            <a:r>
              <a:rPr lang="en-US" baseline="0" dirty="0" smtClean="0">
                <a:ea typeface="ＭＳ Ｐゴシック" charset="-128"/>
                <a:cs typeface="ＭＳ Ｐゴシック" charset="-128"/>
              </a:rPr>
              <a:t> are tiny because they have no built in food supply like a corn seed or apple seed.  orchid seeds rely on a fungus to supply them with food and to germinate in the wild.</a:t>
            </a:r>
          </a:p>
          <a:p>
            <a:pPr eaLnBrk="1" hangingPunct="1">
              <a:spcBef>
                <a:spcPct val="0"/>
              </a:spcBef>
            </a:pPr>
            <a:endParaRPr lang="en-US" baseline="0" dirty="0" smtClean="0">
              <a:ea typeface="ＭＳ Ｐゴシック" charset="-128"/>
              <a:cs typeface="ＭＳ Ｐゴシック" charset="-128"/>
            </a:endParaRPr>
          </a:p>
          <a:p>
            <a:pPr eaLnBrk="1" hangingPunct="1">
              <a:spcBef>
                <a:spcPct val="0"/>
              </a:spcBef>
            </a:pPr>
            <a:r>
              <a:rPr lang="en-US" baseline="0" dirty="0" smtClean="0">
                <a:ea typeface="ＭＳ Ｐゴシック" charset="-128"/>
                <a:cs typeface="ＭＳ Ｐゴシック" charset="-128"/>
              </a:rPr>
              <a:t>Dan will now bring you up closer to the seeds. </a:t>
            </a:r>
            <a:endParaRPr lang="en-US" dirty="0">
              <a:ea typeface="ＭＳ Ｐゴシック" charset="-128"/>
              <a:cs typeface="ＭＳ Ｐゴシック"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501DD92B-5F98-2741-80FA-CD60E5789EDE}" type="slidenum">
              <a:rPr lang="en-US"/>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i="1" u="none" baseline="0" dirty="0" smtClean="0">
                <a:ea typeface="ＭＳ Ｐゴシック" charset="-128"/>
                <a:cs typeface="ＭＳ Ｐゴシック" charset="-128"/>
              </a:rPr>
              <a:t>Dan</a:t>
            </a:r>
            <a:endParaRPr lang="en-US" b="1" i="0" u="none" baseline="0" dirty="0" smtClean="0">
              <a:ea typeface="ＭＳ Ｐゴシック" charset="-128"/>
              <a:cs typeface="ＭＳ Ｐゴシック" charset="-128"/>
            </a:endParaRPr>
          </a:p>
          <a:p>
            <a:pPr eaLnBrk="1" hangingPunct="1">
              <a:spcBef>
                <a:spcPct val="0"/>
              </a:spcBef>
            </a:pPr>
            <a:endParaRPr lang="en-US" b="0" i="0" u="none" baseline="0" dirty="0" smtClean="0">
              <a:ea typeface="ＭＳ Ｐゴシック" charset="-128"/>
              <a:cs typeface="ＭＳ Ｐゴシック" charset="-128"/>
            </a:endParaRPr>
          </a:p>
          <a:p>
            <a:pPr eaLnBrk="1" hangingPunct="1">
              <a:spcBef>
                <a:spcPct val="0"/>
              </a:spcBef>
            </a:pPr>
            <a:r>
              <a:rPr lang="en-US" b="0" i="0" u="none" baseline="0" dirty="0" smtClean="0">
                <a:ea typeface="ＭＳ Ｐゴシック" charset="-128"/>
                <a:cs typeface="ＭＳ Ｐゴシック" charset="-128"/>
              </a:rPr>
              <a:t>Here is a</a:t>
            </a:r>
            <a:r>
              <a:rPr lang="en-US" dirty="0" smtClean="0">
                <a:ea typeface="ＭＳ Ｐゴシック" charset="-128"/>
                <a:cs typeface="ＭＳ Ｐゴシック" charset="-128"/>
              </a:rPr>
              <a:t> </a:t>
            </a:r>
            <a:r>
              <a:rPr lang="en-US" dirty="0">
                <a:ea typeface="ＭＳ Ｐゴシック" charset="-128"/>
                <a:cs typeface="ＭＳ Ｐゴシック" charset="-128"/>
              </a:rPr>
              <a:t>close up of</a:t>
            </a:r>
            <a:r>
              <a:rPr lang="en-US" dirty="0" smtClean="0">
                <a:ea typeface="ＭＳ Ｐゴシック" charset="-128"/>
                <a:cs typeface="ＭＳ Ｐゴシック" charset="-128"/>
              </a:rPr>
              <a:t> a showy slipper</a:t>
            </a:r>
            <a:r>
              <a:rPr lang="en-US" baseline="0" dirty="0" smtClean="0">
                <a:ea typeface="ＭＳ Ｐゴシック" charset="-128"/>
                <a:cs typeface="ＭＳ Ｐゴシック" charset="-128"/>
              </a:rPr>
              <a:t> seed.</a:t>
            </a:r>
            <a:endParaRPr lang="en-US" dirty="0" smtClean="0">
              <a:ea typeface="ＭＳ Ｐゴシック" charset="-128"/>
              <a:cs typeface="ＭＳ Ｐゴシック" charset="-128"/>
            </a:endParaRP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You </a:t>
            </a:r>
            <a:r>
              <a:rPr lang="en-US" dirty="0">
                <a:ea typeface="ＭＳ Ｐゴシック" charset="-128"/>
                <a:cs typeface="ＭＳ Ｐゴシック" charset="-128"/>
              </a:rPr>
              <a:t>can see the outer seed coat made up of a number of flat columnar </a:t>
            </a:r>
            <a:r>
              <a:rPr lang="en-US" dirty="0" smtClean="0">
                <a:ea typeface="ＭＳ Ｐゴシック" charset="-128"/>
                <a:cs typeface="ＭＳ Ｐゴシック" charset="-128"/>
              </a:rPr>
              <a:t>cells </a:t>
            </a:r>
            <a:r>
              <a:rPr lang="en-US" dirty="0">
                <a:ea typeface="ＭＳ Ｐゴシック" charset="-128"/>
                <a:cs typeface="ＭＳ Ｐゴシック" charset="-128"/>
              </a:rPr>
              <a:t>that surround an embryo (POINT TO THE EMBRYO).</a:t>
            </a:r>
          </a:p>
        </p:txBody>
      </p:sp>
      <p:sp>
        <p:nvSpPr>
          <p:cNvPr id="59396" name="Slide Number Placeholder 3"/>
          <p:cNvSpPr>
            <a:spLocks noGrp="1"/>
          </p:cNvSpPr>
          <p:nvPr>
            <p:ph type="sldNum" sz="quarter" idx="5"/>
          </p:nvPr>
        </p:nvSpPr>
        <p:spPr bwMode="auto">
          <a:noFill/>
          <a:ln>
            <a:miter lim="800000"/>
            <a:headEnd/>
            <a:tailEnd/>
          </a:ln>
        </p:spPr>
        <p:txBody>
          <a:bodyPr/>
          <a:lstStyle/>
          <a:p>
            <a:fld id="{B15FBFED-CD7D-7D4E-8DD2-C844ADEDDF69}" type="slidenum">
              <a:rPr lang="en-US"/>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defTabSz="931774" eaLnBrk="1" hangingPunct="1">
              <a:spcBef>
                <a:spcPct val="0"/>
              </a:spcBef>
              <a:defRPr/>
            </a:pPr>
            <a:r>
              <a:rPr lang="en-US" b="1" i="1" u="none" baseline="0" dirty="0" smtClean="0">
                <a:ea typeface="ＭＳ Ｐゴシック" charset="-128"/>
                <a:cs typeface="ＭＳ Ｐゴシック" charset="-128"/>
              </a:rPr>
              <a:t>Dan</a:t>
            </a:r>
          </a:p>
          <a:p>
            <a:pPr defTabSz="931774" eaLnBrk="1" hangingPunct="1">
              <a:spcBef>
                <a:spcPct val="0"/>
              </a:spcBef>
              <a:defRPr/>
            </a:pPr>
            <a:endParaRPr lang="en-US" b="1" i="1" u="none" baseline="0" dirty="0" smtClean="0">
              <a:ea typeface="ＭＳ Ｐゴシック" charset="-128"/>
              <a:cs typeface="ＭＳ Ｐゴシック" charset="-128"/>
            </a:endParaRPr>
          </a:p>
          <a:p>
            <a:pPr eaLnBrk="1" hangingPunct="1">
              <a:spcBef>
                <a:spcPct val="0"/>
              </a:spcBef>
            </a:pPr>
            <a:r>
              <a:rPr lang="en-US" u="none" dirty="0" smtClean="0">
                <a:ea typeface="ＭＳ Ｐゴシック" charset="-128"/>
                <a:cs typeface="ＭＳ Ｐゴシック" charset="-128"/>
              </a:rPr>
              <a:t>Here</a:t>
            </a:r>
            <a:r>
              <a:rPr lang="en-US" dirty="0" smtClean="0">
                <a:ea typeface="ＭＳ Ｐゴシック" charset="-128"/>
                <a:cs typeface="ＭＳ Ｐゴシック" charset="-128"/>
              </a:rPr>
              <a:t> </a:t>
            </a:r>
            <a:r>
              <a:rPr lang="en-US" dirty="0">
                <a:ea typeface="ＭＳ Ｐゴシック" charset="-128"/>
                <a:cs typeface="ＭＳ Ｐゴシック" charset="-128"/>
              </a:rPr>
              <a:t>is a Scanning Electron</a:t>
            </a:r>
            <a:r>
              <a:rPr lang="en-US" dirty="0" smtClean="0">
                <a:ea typeface="ＭＳ Ｐゴシック" charset="-128"/>
                <a:cs typeface="ＭＳ Ｐゴシック" charset="-128"/>
              </a:rPr>
              <a:t> microscope image of </a:t>
            </a:r>
            <a:r>
              <a:rPr lang="en-US" dirty="0">
                <a:ea typeface="ＭＳ Ｐゴシック" charset="-128"/>
                <a:cs typeface="ＭＳ Ｐゴシック" charset="-128"/>
              </a:rPr>
              <a:t>a</a:t>
            </a:r>
            <a:r>
              <a:rPr lang="en-US" dirty="0" smtClean="0">
                <a:ea typeface="ＭＳ Ｐゴシック" charset="-128"/>
                <a:cs typeface="ＭＳ Ｐゴシック" charset="-128"/>
              </a:rPr>
              <a:t> showy slipper seed</a:t>
            </a:r>
            <a:r>
              <a:rPr lang="en-US" dirty="0">
                <a:ea typeface="ＭＳ Ｐゴシック" charset="-128"/>
                <a:cs typeface="ＭＳ Ｐゴシック" charset="-128"/>
              </a:rPr>
              <a:t>.</a:t>
            </a:r>
          </a:p>
          <a:p>
            <a:pPr eaLnBrk="1" hangingPunct="1">
              <a:spcBef>
                <a:spcPct val="0"/>
              </a:spcBef>
            </a:pPr>
            <a:r>
              <a:rPr lang="en-US" dirty="0">
                <a:ea typeface="ＭＳ Ｐゴシック" charset="-128"/>
                <a:cs typeface="ＭＳ Ｐゴシック" charset="-128"/>
              </a:rPr>
              <a:t>It shows the seed is about a millimeter long.  Again you can see the numerous cells that make up the seed coat.</a:t>
            </a:r>
            <a:r>
              <a:rPr lang="en-US" dirty="0" smtClean="0">
                <a:ea typeface="ＭＳ Ｐゴシック" charset="-128"/>
                <a:cs typeface="ＭＳ Ｐゴシック" charset="-128"/>
              </a:rPr>
              <a:t> This </a:t>
            </a:r>
            <a:r>
              <a:rPr lang="en-US" dirty="0">
                <a:ea typeface="ＭＳ Ｐゴシック" charset="-128"/>
                <a:cs typeface="ＭＳ Ｐゴシック" charset="-128"/>
              </a:rPr>
              <a:t>end of the seed (POINT) is like the umbilical cord of the seed. It is the part that is attached to the seed </a:t>
            </a:r>
            <a:r>
              <a:rPr lang="en-US" dirty="0" smtClean="0">
                <a:ea typeface="ＭＳ Ｐゴシック" charset="-128"/>
                <a:cs typeface="ＭＳ Ｐゴシック" charset="-128"/>
              </a:rPr>
              <a:t>pod’s</a:t>
            </a:r>
            <a:r>
              <a:rPr lang="en-US" baseline="0" dirty="0" smtClean="0">
                <a:ea typeface="ＭＳ Ｐゴシック" charset="-128"/>
                <a:cs typeface="ＭＳ Ｐゴシック" charset="-128"/>
              </a:rPr>
              <a:t> </a:t>
            </a:r>
            <a:r>
              <a:rPr lang="en-US" dirty="0" smtClean="0">
                <a:ea typeface="ＭＳ Ｐゴシック" charset="-128"/>
                <a:cs typeface="ＭＳ Ｐゴシック" charset="-128"/>
              </a:rPr>
              <a:t>inner wall</a:t>
            </a:r>
            <a:r>
              <a:rPr lang="en-US" baseline="0" dirty="0" smtClean="0">
                <a:ea typeface="ＭＳ Ｐゴシック" charset="-128"/>
                <a:cs typeface="ＭＳ Ｐゴシック" charset="-128"/>
              </a:rPr>
              <a:t>  </a:t>
            </a:r>
            <a:endParaRPr lang="en-US" dirty="0">
              <a:ea typeface="ＭＳ Ｐゴシック" charset="-128"/>
              <a:cs typeface="ＭＳ Ｐゴシック"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8408FB77-A494-6144-986A-71ED7BD93D39}" type="slidenum">
              <a:rPr lang="en-US"/>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defTabSz="931774" eaLnBrk="1" hangingPunct="1">
              <a:spcBef>
                <a:spcPct val="0"/>
              </a:spcBef>
              <a:defRPr/>
            </a:pPr>
            <a:r>
              <a:rPr lang="en-US" b="1" i="1" u="none" baseline="0" dirty="0" smtClean="0">
                <a:ea typeface="ＭＳ Ｐゴシック" charset="-128"/>
                <a:cs typeface="ＭＳ Ｐゴシック" charset="-128"/>
              </a:rPr>
              <a:t> Dan</a:t>
            </a:r>
          </a:p>
          <a:p>
            <a:pPr eaLnBrk="1" hangingPunct="1">
              <a:spcBef>
                <a:spcPct val="0"/>
              </a:spcBef>
            </a:pPr>
            <a:endParaRPr lang="en-US" b="1" i="1" u="none" baseline="0"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One </a:t>
            </a:r>
            <a:r>
              <a:rPr lang="en-US" dirty="0">
                <a:ea typeface="ＭＳ Ｐゴシック" charset="-128"/>
                <a:cs typeface="ＭＳ Ｐゴシック" charset="-128"/>
              </a:rPr>
              <a:t>of the students used a scalpel and a fine tweezers and stripped away the outer seed coat to reveal yet another inner seed coat around the </a:t>
            </a:r>
            <a:r>
              <a:rPr lang="en-US" dirty="0" smtClean="0">
                <a:ea typeface="ＭＳ Ｐゴシック" charset="-128"/>
                <a:cs typeface="ＭＳ Ｐゴシック" charset="-128"/>
              </a:rPr>
              <a:t>embryo.  In the wild, a fungus will eat this coating and then help the embryo germinate.  We use tricks in the lab to dissolve</a:t>
            </a:r>
            <a:r>
              <a:rPr lang="en-US" baseline="0" dirty="0" smtClean="0">
                <a:ea typeface="ＭＳ Ｐゴシック" charset="-128"/>
                <a:cs typeface="ＭＳ Ｐゴシック" charset="-128"/>
              </a:rPr>
              <a:t> the coat and feed the embryo so it grows quickly to a seedling.</a:t>
            </a:r>
            <a:endParaRPr lang="en-US" dirty="0">
              <a:ea typeface="ＭＳ Ｐゴシック" charset="-128"/>
              <a:cs typeface="ＭＳ Ｐゴシック" charset="-128"/>
            </a:endParaRPr>
          </a:p>
        </p:txBody>
      </p:sp>
      <p:sp>
        <p:nvSpPr>
          <p:cNvPr id="63492" name="Slide Number Placeholder 3"/>
          <p:cNvSpPr>
            <a:spLocks noGrp="1"/>
          </p:cNvSpPr>
          <p:nvPr>
            <p:ph type="sldNum" sz="quarter" idx="5"/>
          </p:nvPr>
        </p:nvSpPr>
        <p:spPr bwMode="auto">
          <a:noFill/>
          <a:ln>
            <a:miter lim="800000"/>
            <a:headEnd/>
            <a:tailEnd/>
          </a:ln>
        </p:spPr>
        <p:txBody>
          <a:bodyPr/>
          <a:lstStyle/>
          <a:p>
            <a:fld id="{9446376F-0520-A742-AD4B-F982486EEBD5}" type="slidenum">
              <a:rPr lang="en-US"/>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baseline="0" dirty="0" smtClean="0">
                <a:ea typeface="ＭＳ Ｐゴシック" charset="-128"/>
                <a:cs typeface="ＭＳ Ｐゴシック" charset="-128"/>
              </a:rPr>
              <a:t>Dan</a:t>
            </a:r>
          </a:p>
          <a:p>
            <a:endParaRPr lang="en-US" b="1" i="1" u="none" baseline="0" dirty="0" smtClean="0">
              <a:ea typeface="ＭＳ Ｐゴシック" charset="-128"/>
              <a:cs typeface="ＭＳ Ｐゴシック" charset="-128"/>
            </a:endParaRPr>
          </a:p>
          <a:p>
            <a:r>
              <a:rPr lang="en-US" b="0" i="0" u="none" baseline="0" dirty="0" smtClean="0">
                <a:ea typeface="ＭＳ Ｐゴシック" charset="-128"/>
                <a:cs typeface="ＭＳ Ｐゴシック" charset="-128"/>
              </a:rPr>
              <a:t>We took some of the seeds to a local hospital pathology lab where they stained seeds with the pap-smear stain. </a:t>
            </a:r>
          </a:p>
          <a:p>
            <a:endParaRPr lang="en-US" b="0" i="0" u="none" baseline="0" dirty="0" smtClean="0">
              <a:ea typeface="ＭＳ Ｐゴシック" charset="-128"/>
              <a:cs typeface="ＭＳ Ｐゴシック" charset="-128"/>
            </a:endParaRPr>
          </a:p>
          <a:p>
            <a:r>
              <a:rPr lang="en-US" b="0" i="0" u="none" baseline="0" dirty="0" smtClean="0">
                <a:ea typeface="ＭＳ Ｐゴシック" charset="-128"/>
                <a:cs typeface="ＭＳ Ｐゴシック" charset="-128"/>
              </a:rPr>
              <a:t>Then they made a thin slice of the seed and stained it revealing the embryo in the seed coat shown here.</a:t>
            </a:r>
          </a:p>
          <a:p>
            <a:endParaRPr lang="en-US" b="0" i="0" u="none" baseline="0" dirty="0" smtClean="0">
              <a:ea typeface="ＭＳ Ｐゴシック" charset="-128"/>
              <a:cs typeface="ＭＳ Ｐゴシック" charset="-128"/>
            </a:endParaRPr>
          </a:p>
          <a:p>
            <a:r>
              <a:rPr lang="en-US" dirty="0" smtClean="0">
                <a:ea typeface="ＭＳ Ｐゴシック" charset="-128"/>
                <a:cs typeface="ＭＳ Ｐゴシック" charset="-128"/>
              </a:rPr>
              <a:t>If we zoom in on this image we see</a:t>
            </a:r>
            <a:r>
              <a:rPr lang="en-US" baseline="0" dirty="0" smtClean="0">
                <a:ea typeface="ＭＳ Ｐゴシック" charset="-128"/>
                <a:cs typeface="ＭＳ Ｐゴシック" charset="-128"/>
              </a:rPr>
              <a:t>…</a:t>
            </a:r>
            <a:endParaRPr lang="en-US" dirty="0">
              <a:ea typeface="ＭＳ Ｐゴシック" charset="-128"/>
              <a:cs typeface="ＭＳ Ｐゴシック" charset="-128"/>
            </a:endParaRPr>
          </a:p>
        </p:txBody>
      </p:sp>
      <p:sp>
        <p:nvSpPr>
          <p:cNvPr id="65540" name="Slide Number Placeholder 3"/>
          <p:cNvSpPr>
            <a:spLocks noGrp="1"/>
          </p:cNvSpPr>
          <p:nvPr>
            <p:ph type="sldNum" sz="quarter" idx="5"/>
          </p:nvPr>
        </p:nvSpPr>
        <p:spPr bwMode="auto">
          <a:noFill/>
          <a:ln>
            <a:miter lim="800000"/>
            <a:headEnd/>
            <a:tailEnd/>
          </a:ln>
        </p:spPr>
        <p:txBody>
          <a:bodyPr/>
          <a:lstStyle/>
          <a:p>
            <a:fld id="{C5ECCFCD-C5B3-6F44-8020-A6F6F136E381}" type="slidenum">
              <a:rPr lang="en-US"/>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baseline="0" dirty="0" smtClean="0">
                <a:ea typeface="ＭＳ Ｐゴシック" charset="-128"/>
                <a:cs typeface="ＭＳ Ｐゴシック" charset="-128"/>
              </a:rPr>
              <a:t>Dan</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 a close-up</a:t>
            </a:r>
            <a:r>
              <a:rPr lang="en-US" baseline="0" dirty="0" smtClean="0">
                <a:ea typeface="ＭＳ Ｐゴシック" charset="-128"/>
                <a:cs typeface="ＭＳ Ｐゴシック" charset="-128"/>
              </a:rPr>
              <a:t> and find </a:t>
            </a:r>
            <a:r>
              <a:rPr lang="en-US" dirty="0" smtClean="0">
                <a:ea typeface="ＭＳ Ｐゴシック" charset="-128"/>
                <a:cs typeface="ＭＳ Ｐゴシック" charset="-128"/>
              </a:rPr>
              <a:t>this slice of the embryo is</a:t>
            </a:r>
            <a:r>
              <a:rPr lang="en-US" baseline="0" dirty="0" smtClean="0">
                <a:ea typeface="ＭＳ Ｐゴシック" charset="-128"/>
                <a:cs typeface="ＭＳ Ｐゴシック" charset="-128"/>
              </a:rPr>
              <a:t> </a:t>
            </a:r>
            <a:r>
              <a:rPr lang="en-US" dirty="0" smtClean="0">
                <a:ea typeface="ＭＳ Ｐゴシック" charset="-128"/>
                <a:cs typeface="ＭＳ Ｐゴシック" charset="-128"/>
              </a:rPr>
              <a:t>made </a:t>
            </a:r>
            <a:r>
              <a:rPr lang="en-US" dirty="0">
                <a:ea typeface="ＭＳ Ｐゴシック" charset="-128"/>
                <a:cs typeface="ＭＳ Ｐゴシック" charset="-128"/>
              </a:rPr>
              <a:t>of about </a:t>
            </a:r>
            <a:r>
              <a:rPr lang="en-US" dirty="0" smtClean="0">
                <a:ea typeface="ＭＳ Ｐゴシック" charset="-128"/>
                <a:cs typeface="ＭＳ Ｐゴシック" charset="-128"/>
              </a:rPr>
              <a:t>25 </a:t>
            </a:r>
            <a:r>
              <a:rPr lang="en-US" dirty="0">
                <a:ea typeface="ＭＳ Ｐゴシック" charset="-128"/>
                <a:cs typeface="ＭＳ Ｐゴシック" charset="-128"/>
              </a:rPr>
              <a:t>cells in this </a:t>
            </a:r>
            <a:r>
              <a:rPr lang="en-US" dirty="0" smtClean="0">
                <a:ea typeface="ＭＳ Ｐゴシック" charset="-128"/>
                <a:cs typeface="ＭＳ Ｐゴシック" charset="-128"/>
              </a:rPr>
              <a:t>slice. </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a:t>
            </a:r>
          </a:p>
          <a:p>
            <a:r>
              <a:rPr lang="en-US" dirty="0" smtClean="0">
                <a:ea typeface="ＭＳ Ｐゴシック" charset="-128"/>
                <a:cs typeface="ＭＳ Ｐゴシック" charset="-128"/>
              </a:rPr>
              <a:t>Now</a:t>
            </a:r>
            <a:r>
              <a:rPr lang="en-US" baseline="0" dirty="0" smtClean="0">
                <a:ea typeface="ＭＳ Ｐゴシック" charset="-128"/>
                <a:cs typeface="ＭＳ Ｐゴシック" charset="-128"/>
              </a:rPr>
              <a:t> let’s take a small break for questions. Any questions? [NO MORE THAN 3]</a:t>
            </a:r>
          </a:p>
          <a:p>
            <a:endParaRPr lang="en-US" baseline="0" dirty="0" smtClean="0">
              <a:ea typeface="ＭＳ Ｐゴシック" charset="-128"/>
              <a:cs typeface="ＭＳ Ｐゴシック" charset="-128"/>
            </a:endParaRPr>
          </a:p>
          <a:p>
            <a:pPr defTabSz="931774">
              <a:defRPr/>
            </a:pPr>
            <a:r>
              <a:rPr lang="en-US" baseline="0" dirty="0" smtClean="0">
                <a:ea typeface="ＭＳ Ｐゴシック" charset="-128"/>
                <a:cs typeface="ＭＳ Ｐゴシック" charset="-128"/>
              </a:rPr>
              <a:t>****</a:t>
            </a:r>
          </a:p>
          <a:p>
            <a:pPr defTabSz="931774">
              <a:defRPr/>
            </a:pPr>
            <a:r>
              <a:rPr lang="en-US" baseline="0" dirty="0" smtClean="0">
                <a:ea typeface="ＭＳ Ｐゴシック" charset="-128"/>
                <a:cs typeface="ＭＳ Ｐゴシック" charset="-128"/>
              </a:rPr>
              <a:t>Now Irina is going to explain our process of growing the seeds in test tubes</a:t>
            </a:r>
            <a:endParaRPr lang="en-US" dirty="0" smtClean="0">
              <a:ea typeface="ＭＳ Ｐゴシック" charset="-128"/>
              <a:cs typeface="ＭＳ Ｐゴシック" charset="-128"/>
            </a:endParaRPr>
          </a:p>
          <a:p>
            <a:endParaRPr lang="en-US" dirty="0">
              <a:ea typeface="ＭＳ Ｐゴシック" charset="-128"/>
              <a:cs typeface="ＭＳ Ｐゴシック" charset="-128"/>
            </a:endParaRPr>
          </a:p>
        </p:txBody>
      </p:sp>
      <p:sp>
        <p:nvSpPr>
          <p:cNvPr id="67588" name="Slide Number Placeholder 3"/>
          <p:cNvSpPr>
            <a:spLocks noGrp="1"/>
          </p:cNvSpPr>
          <p:nvPr>
            <p:ph type="sldNum" sz="quarter" idx="5"/>
          </p:nvPr>
        </p:nvSpPr>
        <p:spPr bwMode="auto">
          <a:noFill/>
          <a:ln>
            <a:miter lim="800000"/>
            <a:headEnd/>
            <a:tailEnd/>
          </a:ln>
        </p:spPr>
        <p:txBody>
          <a:bodyPr/>
          <a:lstStyle/>
          <a:p>
            <a:fld id="{DF7F4706-7911-BA4A-9CCF-A9124D0DE23F}" type="slidenum">
              <a:rPr lang="en-US"/>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Irina  </a:t>
            </a:r>
          </a:p>
          <a:p>
            <a:endParaRPr lang="en-US" b="1" i="1" u="none" dirty="0" smtClean="0">
              <a:ea typeface="ＭＳ Ｐゴシック" charset="-128"/>
              <a:cs typeface="ＭＳ Ｐゴシック" charset="-128"/>
            </a:endParaRPr>
          </a:p>
          <a:p>
            <a:r>
              <a:rPr lang="en-US" b="0" i="0" u="none" dirty="0" smtClean="0">
                <a:ea typeface="ＭＳ Ｐゴシック" charset="-128"/>
                <a:cs typeface="ＭＳ Ｐゴシック" charset="-128"/>
              </a:rPr>
              <a:t>We</a:t>
            </a:r>
            <a:r>
              <a:rPr lang="en-US" b="0" i="0" u="none" baseline="0" dirty="0" smtClean="0">
                <a:ea typeface="ＭＳ Ｐゴシック" charset="-128"/>
                <a:cs typeface="ＭＳ Ｐゴシック" charset="-128"/>
              </a:rPr>
              <a:t> use the seeds to grow seedlings in a special gelatin medium called agar.  We supplement the agar with all the nutrients the seeds need to germinate and grow.</a:t>
            </a:r>
            <a:r>
              <a:rPr lang="en-US" b="1" i="1" u="none" dirty="0" smtClean="0">
                <a:ea typeface="ＭＳ Ｐゴシック" charset="-128"/>
                <a:cs typeface="ＭＳ Ｐゴシック" charset="-128"/>
              </a:rPr>
              <a:t> </a:t>
            </a:r>
            <a:endParaRPr lang="en-US" b="1" i="1" u="none" dirty="0">
              <a:ea typeface="ＭＳ Ｐゴシック" charset="-128"/>
              <a:cs typeface="ＭＳ Ｐゴシック" charset="-128"/>
            </a:endParaRPr>
          </a:p>
        </p:txBody>
      </p:sp>
      <p:sp>
        <p:nvSpPr>
          <p:cNvPr id="69636" name="Slide Number Placeholder 3"/>
          <p:cNvSpPr>
            <a:spLocks noGrp="1"/>
          </p:cNvSpPr>
          <p:nvPr>
            <p:ph type="sldNum" sz="quarter" idx="5"/>
          </p:nvPr>
        </p:nvSpPr>
        <p:spPr bwMode="auto">
          <a:noFill/>
          <a:ln>
            <a:miter lim="800000"/>
            <a:headEnd/>
            <a:tailEnd/>
          </a:ln>
        </p:spPr>
        <p:txBody>
          <a:bodyPr/>
          <a:lstStyle/>
          <a:p>
            <a:fld id="{5E55BF38-94EA-704B-AFB4-E66A5B5C8EDD}" type="slidenum">
              <a:rPr lang="en-US"/>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solidFill>
                  <a:srgbClr val="FF0000"/>
                </a:solidFill>
                <a:ea typeface="ＭＳ Ｐゴシック" charset="-128"/>
                <a:cs typeface="ＭＳ Ｐゴシック" charset="-128"/>
              </a:rPr>
              <a:t>Dan</a:t>
            </a:r>
            <a:r>
              <a:rPr lang="en-US" b="1" i="1" u="none" baseline="0" dirty="0" smtClean="0">
                <a:solidFill>
                  <a:srgbClr val="FF0000"/>
                </a:solidFill>
                <a:ea typeface="ＭＳ Ｐゴシック" charset="-128"/>
                <a:cs typeface="ＭＳ Ｐゴシック" charset="-128"/>
              </a:rPr>
              <a:t> </a:t>
            </a:r>
          </a:p>
          <a:p>
            <a:endParaRPr lang="en-US" b="1" i="1" u="none" baseline="0" dirty="0" smtClean="0">
              <a:solidFill>
                <a:srgbClr val="FF0000"/>
              </a:solidFill>
              <a:ea typeface="ＭＳ Ｐゴシック" charset="-128"/>
              <a:cs typeface="ＭＳ Ｐゴシック" charset="-128"/>
            </a:endParaRPr>
          </a:p>
          <a:p>
            <a:r>
              <a:rPr lang="en-US" dirty="0" smtClean="0">
                <a:ea typeface="ＭＳ Ｐゴシック" charset="-128"/>
                <a:cs typeface="ＭＳ Ｐゴシック" charset="-128"/>
              </a:rPr>
              <a:t>Often </a:t>
            </a:r>
            <a:r>
              <a:rPr lang="en-US" dirty="0">
                <a:ea typeface="ＭＳ Ｐゴシック" charset="-128"/>
                <a:cs typeface="ＭＳ Ｐゴシック" charset="-128"/>
              </a:rPr>
              <a:t>the two flowers emerge at different times.  Here</a:t>
            </a:r>
            <a:r>
              <a:rPr lang="en-US" dirty="0" smtClean="0">
                <a:ea typeface="ＭＳ Ｐゴシック" charset="-128"/>
                <a:cs typeface="ＭＳ Ｐゴシック" charset="-128"/>
              </a:rPr>
              <a:t> one blossom is </a:t>
            </a:r>
            <a:r>
              <a:rPr lang="en-US" dirty="0">
                <a:ea typeface="ＭＳ Ｐゴシック" charset="-128"/>
                <a:cs typeface="ＭＳ Ｐゴシック" charset="-128"/>
              </a:rPr>
              <a:t>just opening in mid </a:t>
            </a:r>
            <a:r>
              <a:rPr lang="en-US" dirty="0" smtClean="0">
                <a:ea typeface="ＭＳ Ｐゴシック" charset="-128"/>
                <a:cs typeface="ＭＳ Ｐゴシック" charset="-128"/>
              </a:rPr>
              <a:t>June to reveal its fuchsia pouch...the other in the rear is not open.</a:t>
            </a:r>
            <a:endParaRPr lang="en-US" dirty="0">
              <a:ea typeface="ＭＳ Ｐゴシック" charset="-128"/>
              <a:cs typeface="ＭＳ Ｐゴシック" charset="-128"/>
            </a:endParaRPr>
          </a:p>
        </p:txBody>
      </p:sp>
      <p:sp>
        <p:nvSpPr>
          <p:cNvPr id="26628" name="Slide Number Placeholder 3"/>
          <p:cNvSpPr>
            <a:spLocks noGrp="1"/>
          </p:cNvSpPr>
          <p:nvPr>
            <p:ph type="sldNum" sz="quarter" idx="5"/>
          </p:nvPr>
        </p:nvSpPr>
        <p:spPr bwMode="auto">
          <a:noFill/>
          <a:ln>
            <a:miter lim="800000"/>
            <a:headEnd/>
            <a:tailEnd/>
          </a:ln>
        </p:spPr>
        <p:txBody>
          <a:bodyPr/>
          <a:lstStyle/>
          <a:p>
            <a:fld id="{1C0E6509-8D46-8C40-8D9C-8FF4553944E5}" type="slidenum">
              <a:rPr lang="en-US"/>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defTabSz="931774" eaLnBrk="1" hangingPunct="1">
              <a:spcBef>
                <a:spcPct val="0"/>
              </a:spcBef>
              <a:defRPr/>
            </a:pPr>
            <a:r>
              <a:rPr lang="en-US" b="1" i="1" u="none" dirty="0" smtClean="0">
                <a:ea typeface="ＭＳ Ｐゴシック" charset="-128"/>
                <a:cs typeface="ＭＳ Ｐゴシック" charset="-128"/>
              </a:rPr>
              <a:t>Irina</a:t>
            </a: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Here </a:t>
            </a:r>
            <a:r>
              <a:rPr lang="en-US" dirty="0">
                <a:ea typeface="ＭＳ Ｐゴシック" charset="-128"/>
                <a:cs typeface="ＭＳ Ｐゴシック" charset="-128"/>
              </a:rPr>
              <a:t>we are mixing a few thousand </a:t>
            </a:r>
            <a:r>
              <a:rPr lang="en-US" dirty="0" smtClean="0">
                <a:ea typeface="ＭＳ Ｐゴシック" charset="-128"/>
                <a:cs typeface="ＭＳ Ｐゴシック" charset="-128"/>
              </a:rPr>
              <a:t>seeds in a test tube filled with a </a:t>
            </a:r>
            <a:r>
              <a:rPr lang="en-US" dirty="0">
                <a:ea typeface="ＭＳ Ｐゴシック" charset="-128"/>
                <a:cs typeface="ＭＳ Ｐゴシック" charset="-128"/>
              </a:rPr>
              <a:t>solution</a:t>
            </a:r>
            <a:r>
              <a:rPr lang="en-US" dirty="0" smtClean="0">
                <a:ea typeface="ＭＳ Ｐゴシック" charset="-128"/>
                <a:cs typeface="ＭＳ Ｐゴシック" charset="-128"/>
              </a:rPr>
              <a:t> of bleach.</a:t>
            </a: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This </a:t>
            </a:r>
            <a:r>
              <a:rPr lang="en-US" dirty="0">
                <a:ea typeface="ＭＳ Ｐゴシック" charset="-128"/>
                <a:cs typeface="ＭＳ Ｐゴシック" charset="-128"/>
              </a:rPr>
              <a:t>surface sterilizes </a:t>
            </a:r>
            <a:r>
              <a:rPr lang="en-US" dirty="0" smtClean="0">
                <a:ea typeface="ＭＳ Ｐゴシック" charset="-128"/>
                <a:cs typeface="ＭＳ Ｐゴシック" charset="-128"/>
              </a:rPr>
              <a:t>the</a:t>
            </a:r>
            <a:r>
              <a:rPr lang="en-US" baseline="0" dirty="0" smtClean="0">
                <a:ea typeface="ＭＳ Ｐゴシック" charset="-128"/>
                <a:cs typeface="ＭＳ Ｐゴシック" charset="-128"/>
              </a:rPr>
              <a:t> seeds and reduces our chances of</a:t>
            </a:r>
            <a:r>
              <a:rPr lang="en-US" altLang="ja-JP" dirty="0" smtClean="0">
                <a:ea typeface="ＭＳ Ｐゴシック" charset="-128"/>
                <a:cs typeface="ＭＳ Ｐゴシック" charset="-128"/>
              </a:rPr>
              <a:t> growing mold and bacteria which would overtake</a:t>
            </a:r>
            <a:r>
              <a:rPr lang="en-US" altLang="ja-JP" baseline="0" dirty="0" smtClean="0">
                <a:ea typeface="ＭＳ Ｐゴシック" charset="-128"/>
                <a:cs typeface="ＭＳ Ｐゴシック" charset="-128"/>
              </a:rPr>
              <a:t> the cultures and kill the seedlings</a:t>
            </a:r>
            <a:r>
              <a:rPr lang="en-US" altLang="ja-JP" dirty="0" smtClean="0">
                <a:ea typeface="ＭＳ Ｐゴシック" charset="-128"/>
                <a:cs typeface="ＭＳ Ｐゴシック" charset="-128"/>
              </a:rPr>
              <a:t>.</a:t>
            </a:r>
          </a:p>
          <a:p>
            <a:pPr eaLnBrk="1" hangingPunct="1">
              <a:spcBef>
                <a:spcPct val="0"/>
              </a:spcBef>
            </a:pPr>
            <a:r>
              <a:rPr lang="en-US" dirty="0" smtClean="0">
                <a:ea typeface="ＭＳ Ｐゴシック" charset="-128"/>
                <a:cs typeface="ＭＳ Ｐゴシック" charset="-128"/>
              </a:rPr>
              <a:t>  </a:t>
            </a:r>
            <a:endParaRPr lang="en-US" dirty="0">
              <a:ea typeface="ＭＳ Ｐゴシック" charset="-128"/>
              <a:cs typeface="ＭＳ Ｐゴシック" charset="-128"/>
            </a:endParaRPr>
          </a:p>
        </p:txBody>
      </p:sp>
      <p:sp>
        <p:nvSpPr>
          <p:cNvPr id="71684" name="Slide Number Placeholder 3"/>
          <p:cNvSpPr>
            <a:spLocks noGrp="1"/>
          </p:cNvSpPr>
          <p:nvPr>
            <p:ph type="sldNum" sz="quarter" idx="5"/>
          </p:nvPr>
        </p:nvSpPr>
        <p:spPr bwMode="auto">
          <a:noFill/>
          <a:ln>
            <a:miter lim="800000"/>
            <a:headEnd/>
            <a:tailEnd/>
          </a:ln>
        </p:spPr>
        <p:txBody>
          <a:bodyPr/>
          <a:lstStyle/>
          <a:p>
            <a:fld id="{9AB735F7-8FCA-EA48-AEA7-B7668B2762A8}" type="slidenum">
              <a:rPr lang="en-US"/>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defTabSz="931774" eaLnBrk="1" hangingPunct="1">
              <a:spcBef>
                <a:spcPct val="0"/>
              </a:spcBef>
              <a:defRPr/>
            </a:pPr>
            <a:r>
              <a:rPr lang="en-US" b="1" i="1" u="none" dirty="0" smtClean="0">
                <a:ea typeface="ＭＳ Ｐゴシック" charset="-128"/>
                <a:cs typeface="ＭＳ Ｐゴシック" charset="-128"/>
              </a:rPr>
              <a:t>Irina</a:t>
            </a: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This </a:t>
            </a:r>
            <a:r>
              <a:rPr lang="en-US" dirty="0">
                <a:ea typeface="ＭＳ Ｐゴシック" charset="-128"/>
                <a:cs typeface="ＭＳ Ｐゴシック" charset="-128"/>
              </a:rPr>
              <a:t>is the equipment we use to put the seeds into sterile agar</a:t>
            </a:r>
          </a:p>
        </p:txBody>
      </p:sp>
      <p:sp>
        <p:nvSpPr>
          <p:cNvPr id="73732" name="Slide Number Placeholder 3"/>
          <p:cNvSpPr>
            <a:spLocks noGrp="1"/>
          </p:cNvSpPr>
          <p:nvPr>
            <p:ph type="sldNum" sz="quarter" idx="5"/>
          </p:nvPr>
        </p:nvSpPr>
        <p:spPr bwMode="auto">
          <a:noFill/>
          <a:ln>
            <a:miter lim="800000"/>
            <a:headEnd/>
            <a:tailEnd/>
          </a:ln>
        </p:spPr>
        <p:txBody>
          <a:bodyPr/>
          <a:lstStyle/>
          <a:p>
            <a:fld id="{3B329A0F-567B-844F-A465-C8956CAF6182}" type="slidenum">
              <a:rPr lang="en-US"/>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defTabSz="931774">
              <a:defRPr/>
            </a:pPr>
            <a:r>
              <a:rPr lang="en-US" b="1" i="1" u="none" dirty="0" smtClean="0">
                <a:ea typeface="ＭＳ Ｐゴシック" charset="-128"/>
                <a:cs typeface="ＭＳ Ｐゴシック" charset="-128"/>
              </a:rPr>
              <a:t>Irina</a:t>
            </a:r>
            <a:r>
              <a:rPr lang="en-US" b="0" i="1" u="none" baseline="0" dirty="0" smtClean="0">
                <a:ea typeface="ＭＳ Ｐゴシック" charset="-128"/>
                <a:cs typeface="ＭＳ Ｐゴシック" charset="-128"/>
              </a:rPr>
              <a:t> </a:t>
            </a:r>
          </a:p>
          <a:p>
            <a:pPr defTabSz="931774">
              <a:defRPr/>
            </a:pPr>
            <a:endParaRPr lang="en-US" b="0" i="1" u="none" baseline="0" dirty="0" smtClean="0">
              <a:ea typeface="ＭＳ Ｐゴシック" charset="-128"/>
              <a:cs typeface="ＭＳ Ｐゴシック" charset="-128"/>
            </a:endParaRPr>
          </a:p>
          <a:p>
            <a:pPr defTabSz="931774">
              <a:defRPr/>
            </a:pPr>
            <a:r>
              <a:rPr lang="en-US" b="0" i="0" u="none" baseline="0" dirty="0" smtClean="0">
                <a:ea typeface="ＭＳ Ｐゴシック" charset="-128"/>
                <a:cs typeface="ＭＳ Ｐゴシック" charset="-128"/>
              </a:rPr>
              <a:t>First we sterilize a wired loop.</a:t>
            </a:r>
            <a:endParaRPr lang="en-US" b="1" i="0" u="sng" dirty="0" smtClean="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defTabSz="931774">
              <a:defRPr/>
            </a:pPr>
            <a:r>
              <a:rPr lang="en-US" b="1" i="1" u="none" dirty="0" smtClean="0">
                <a:ea typeface="ＭＳ Ｐゴシック" charset="-128"/>
                <a:cs typeface="ＭＳ Ｐゴシック" charset="-128"/>
              </a:rPr>
              <a:t>Irina</a:t>
            </a:r>
            <a:r>
              <a:rPr lang="en-US" b="1" i="1" u="none" baseline="0" dirty="0" smtClean="0">
                <a:ea typeface="ＭＳ Ｐゴシック" charset="-128"/>
                <a:cs typeface="ＭＳ Ｐゴシック" charset="-128"/>
              </a:rPr>
              <a:t> </a:t>
            </a:r>
          </a:p>
          <a:p>
            <a:pPr defTabSz="931774">
              <a:defRPr/>
            </a:pPr>
            <a:endParaRPr lang="en-US" b="1" i="1" u="none" baseline="0" dirty="0" smtClean="0">
              <a:ea typeface="ＭＳ Ｐゴシック" charset="-128"/>
              <a:cs typeface="ＭＳ Ｐゴシック" charset="-128"/>
            </a:endParaRPr>
          </a:p>
          <a:p>
            <a:pPr defTabSz="931774">
              <a:defRPr/>
            </a:pPr>
            <a:r>
              <a:rPr lang="en-US" b="0" i="0" u="none" baseline="0" dirty="0" smtClean="0">
                <a:ea typeface="ＭＳ Ｐゴシック" charset="-128"/>
                <a:cs typeface="ＭＳ Ｐゴシック" charset="-128"/>
              </a:rPr>
              <a:t>Then we pick up some sterile seeds that we caught in a paper funnel.</a:t>
            </a:r>
            <a:endParaRPr lang="en-US" b="1" i="1" u="none" dirty="0" smtClean="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defTabSz="931774">
              <a:defRPr/>
            </a:pPr>
            <a:r>
              <a:rPr lang="en-US" b="1" i="1" u="none" dirty="0" smtClean="0">
                <a:ea typeface="ＭＳ Ｐゴシック" charset="-128"/>
                <a:cs typeface="ＭＳ Ｐゴシック" charset="-128"/>
              </a:rPr>
              <a:t>Irina</a:t>
            </a:r>
            <a:r>
              <a:rPr lang="en-US" b="1" i="0" u="none" dirty="0" smtClean="0">
                <a:ea typeface="ＭＳ Ｐゴシック" charset="-128"/>
                <a:cs typeface="ＭＳ Ｐゴシック" charset="-128"/>
              </a:rPr>
              <a:t>  </a:t>
            </a:r>
          </a:p>
          <a:p>
            <a:pPr defTabSz="931774">
              <a:defRPr/>
            </a:pPr>
            <a:endParaRPr lang="en-US" b="1" i="0" u="none" dirty="0" smtClean="0">
              <a:ea typeface="ＭＳ Ｐゴシック" charset="-128"/>
              <a:cs typeface="ＭＳ Ｐゴシック" charset="-128"/>
            </a:endParaRPr>
          </a:p>
          <a:p>
            <a:pPr defTabSz="931774">
              <a:defRPr/>
            </a:pPr>
            <a:r>
              <a:rPr lang="en-US" b="0" i="0" u="none" dirty="0" smtClean="0">
                <a:ea typeface="ＭＳ Ｐゴシック" charset="-128"/>
                <a:cs typeface="ＭＳ Ｐゴシック" charset="-128"/>
              </a:rPr>
              <a:t>We carefully open</a:t>
            </a:r>
            <a:r>
              <a:rPr lang="en-US" b="0" i="0" u="none" baseline="0" dirty="0" smtClean="0">
                <a:ea typeface="ＭＳ Ｐゴシック" charset="-128"/>
                <a:cs typeface="ＭＳ Ｐゴシック" charset="-128"/>
              </a:rPr>
              <a:t> the test tube.</a:t>
            </a:r>
            <a:endParaRPr lang="en-US" b="0" i="0" u="none"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defTabSz="931774">
              <a:defRPr/>
            </a:pPr>
            <a:r>
              <a:rPr lang="en-US" b="1" i="1" u="none" dirty="0" smtClean="0">
                <a:ea typeface="ＭＳ Ｐゴシック" charset="-128"/>
                <a:cs typeface="ＭＳ Ｐゴシック" charset="-128"/>
              </a:rPr>
              <a:t>Irina</a:t>
            </a:r>
            <a:r>
              <a:rPr lang="en-US" b="1" i="1" u="none" baseline="0" dirty="0" smtClean="0">
                <a:ea typeface="ＭＳ Ｐゴシック" charset="-128"/>
                <a:cs typeface="ＭＳ Ｐゴシック" charset="-128"/>
              </a:rPr>
              <a:t>  </a:t>
            </a:r>
          </a:p>
          <a:p>
            <a:pPr defTabSz="931774">
              <a:defRPr/>
            </a:pPr>
            <a:endParaRPr lang="en-US" b="1" i="1" u="none" baseline="0" dirty="0" smtClean="0">
              <a:ea typeface="ＭＳ Ｐゴシック" charset="-128"/>
              <a:cs typeface="ＭＳ Ｐゴシック" charset="-128"/>
            </a:endParaRPr>
          </a:p>
          <a:p>
            <a:pPr defTabSz="931774">
              <a:defRPr/>
            </a:pPr>
            <a:r>
              <a:rPr lang="en-US" b="0" i="0" u="none" baseline="0" dirty="0" smtClean="0">
                <a:ea typeface="ＭＳ Ｐゴシック" charset="-128"/>
                <a:cs typeface="ＭＳ Ｐゴシック" charset="-128"/>
              </a:rPr>
              <a:t>We insert some seeds into the agar at the bottom of the tube.</a:t>
            </a:r>
            <a:endParaRPr lang="en-US" b="0" i="0" u="none" dirty="0" smtClean="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defTabSz="931774">
              <a:defRPr/>
            </a:pPr>
            <a:r>
              <a:rPr lang="en-US" b="1" i="1" u="none" dirty="0" smtClean="0">
                <a:ea typeface="ＭＳ Ｐゴシック" charset="-128"/>
                <a:cs typeface="ＭＳ Ｐゴシック" charset="-128"/>
              </a:rPr>
              <a:t>Irina</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We </a:t>
            </a:r>
            <a:r>
              <a:rPr lang="en-US" dirty="0">
                <a:ea typeface="ＭＳ Ｐゴシック" charset="-128"/>
                <a:cs typeface="ＭＳ Ｐゴシック" charset="-128"/>
              </a:rPr>
              <a:t>seal our tubes with</a:t>
            </a:r>
            <a:r>
              <a:rPr lang="en-US" dirty="0" smtClean="0">
                <a:ea typeface="ＭＳ Ｐゴシック" charset="-128"/>
                <a:cs typeface="ＭＳ Ｐゴシック" charset="-128"/>
              </a:rPr>
              <a:t> a plastic film to </a:t>
            </a:r>
            <a:r>
              <a:rPr lang="en-US" dirty="0">
                <a:ea typeface="ＭＳ Ｐゴシック" charset="-128"/>
                <a:cs typeface="ＭＳ Ｐゴシック" charset="-128"/>
              </a:rPr>
              <a:t>prevent unwanted mold and </a:t>
            </a:r>
            <a:r>
              <a:rPr lang="en-US" dirty="0" smtClean="0">
                <a:ea typeface="ＭＳ Ｐゴシック" charset="-128"/>
                <a:cs typeface="ＭＳ Ｐゴシック" charset="-128"/>
              </a:rPr>
              <a:t>bacteria from sneaking into the cultures.</a:t>
            </a:r>
            <a:endParaRPr lang="en-US" dirty="0">
              <a:ea typeface="ＭＳ Ｐゴシック" charset="-128"/>
              <a:cs typeface="ＭＳ Ｐゴシック" charset="-128"/>
            </a:endParaRPr>
          </a:p>
        </p:txBody>
      </p:sp>
      <p:sp>
        <p:nvSpPr>
          <p:cNvPr id="79876" name="Slide Number Placeholder 3"/>
          <p:cNvSpPr>
            <a:spLocks noGrp="1"/>
          </p:cNvSpPr>
          <p:nvPr>
            <p:ph type="sldNum" sz="quarter" idx="5"/>
          </p:nvPr>
        </p:nvSpPr>
        <p:spPr bwMode="auto">
          <a:noFill/>
          <a:ln>
            <a:miter lim="800000"/>
            <a:headEnd/>
            <a:tailEnd/>
          </a:ln>
        </p:spPr>
        <p:txBody>
          <a:bodyPr/>
          <a:lstStyle/>
          <a:p>
            <a:fld id="{36E4C92E-4829-564B-A3FD-DA728FDF4372}" type="slidenum">
              <a:rPr lang="en-US"/>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defTabSz="931774">
              <a:defRPr/>
            </a:pPr>
            <a:r>
              <a:rPr lang="en-US" b="1" i="1" u="none" dirty="0" smtClean="0">
                <a:ea typeface="ＭＳ Ｐゴシック" charset="-128"/>
                <a:cs typeface="ＭＳ Ｐゴシック" charset="-128"/>
              </a:rPr>
              <a:t>Irina</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No matter how careful we are, sometimes, </a:t>
            </a:r>
            <a:r>
              <a:rPr lang="en-US" dirty="0">
                <a:ea typeface="ＭＳ Ｐゴシック" charset="-128"/>
                <a:cs typeface="ＭＳ Ｐゴシック" charset="-128"/>
              </a:rPr>
              <a:t>mold finds </a:t>
            </a:r>
            <a:r>
              <a:rPr lang="en-US" dirty="0" smtClean="0">
                <a:ea typeface="ＭＳ Ｐゴシック" charset="-128"/>
                <a:cs typeface="ＭＳ Ｐゴシック" charset="-128"/>
              </a:rPr>
              <a:t>its </a:t>
            </a:r>
            <a:r>
              <a:rPr lang="en-US" dirty="0">
                <a:ea typeface="ＭＳ Ｐゴシック" charset="-128"/>
                <a:cs typeface="ＭＳ Ｐゴシック" charset="-128"/>
              </a:rPr>
              <a:t>way in anyway…here we have successfully grown at least 3 kinds of </a:t>
            </a:r>
            <a:r>
              <a:rPr lang="en-US" dirty="0" smtClean="0">
                <a:ea typeface="ＭＳ Ｐゴシック" charset="-128"/>
                <a:cs typeface="ＭＳ Ｐゴシック" charset="-128"/>
              </a:rPr>
              <a:t>mold!!</a:t>
            </a:r>
            <a:endParaRPr lang="en-US" dirty="0">
              <a:ea typeface="ＭＳ Ｐゴシック" charset="-128"/>
              <a:cs typeface="ＭＳ Ｐゴシック" charset="-128"/>
            </a:endParaRPr>
          </a:p>
        </p:txBody>
      </p:sp>
      <p:sp>
        <p:nvSpPr>
          <p:cNvPr id="81924" name="Slide Number Placeholder 3"/>
          <p:cNvSpPr>
            <a:spLocks noGrp="1"/>
          </p:cNvSpPr>
          <p:nvPr>
            <p:ph type="sldNum" sz="quarter" idx="5"/>
          </p:nvPr>
        </p:nvSpPr>
        <p:spPr bwMode="auto">
          <a:noFill/>
          <a:ln>
            <a:miter lim="800000"/>
            <a:headEnd/>
            <a:tailEnd/>
          </a:ln>
        </p:spPr>
        <p:txBody>
          <a:bodyPr/>
          <a:lstStyle/>
          <a:p>
            <a:fld id="{F72CFA13-40A1-E941-97EF-150E37C5661A}" type="slidenum">
              <a:rPr lang="en-US"/>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defTabSz="931774">
              <a:defRPr/>
            </a:pPr>
            <a:r>
              <a:rPr lang="en-US" b="1" i="1" u="none" dirty="0" smtClean="0">
                <a:ea typeface="ＭＳ Ｐゴシック" charset="-128"/>
                <a:cs typeface="ＭＳ Ｐゴシック" charset="-128"/>
              </a:rPr>
              <a:t>Irina</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All the tubes are carefully labeled…you </a:t>
            </a:r>
            <a:r>
              <a:rPr lang="en-US" dirty="0">
                <a:ea typeface="ＭＳ Ｐゴシック" charset="-128"/>
                <a:cs typeface="ＭＳ Ｐゴシック" charset="-128"/>
              </a:rPr>
              <a:t>can again see</a:t>
            </a:r>
            <a:r>
              <a:rPr lang="en-US" dirty="0" smtClean="0">
                <a:ea typeface="ＭＳ Ｐゴシック" charset="-128"/>
                <a:cs typeface="ＭＳ Ｐゴシック" charset="-128"/>
              </a:rPr>
              <a:t> some of our amazing growth of </a:t>
            </a:r>
            <a:r>
              <a:rPr lang="en-US" dirty="0">
                <a:ea typeface="ＭＳ Ｐゴシック" charset="-128"/>
                <a:cs typeface="ＭＳ Ｐゴシック" charset="-128"/>
              </a:rPr>
              <a:t>mold </a:t>
            </a:r>
            <a:r>
              <a:rPr lang="en-US" dirty="0" smtClean="0">
                <a:ea typeface="ＭＳ Ｐゴシック" charset="-128"/>
                <a:cs typeface="ＭＳ Ｐゴシック" charset="-128"/>
                <a:sym typeface="Wingdings" charset="2"/>
              </a:rPr>
              <a:t></a:t>
            </a:r>
          </a:p>
          <a:p>
            <a:endParaRPr lang="en-US" dirty="0" smtClean="0">
              <a:ea typeface="ＭＳ Ｐゴシック" charset="-128"/>
              <a:cs typeface="ＭＳ Ｐゴシック" charset="-128"/>
              <a:sym typeface="Wingdings" charset="2"/>
            </a:endParaRPr>
          </a:p>
        </p:txBody>
      </p:sp>
      <p:sp>
        <p:nvSpPr>
          <p:cNvPr id="83972" name="Slide Number Placeholder 3"/>
          <p:cNvSpPr>
            <a:spLocks noGrp="1"/>
          </p:cNvSpPr>
          <p:nvPr>
            <p:ph type="sldNum" sz="quarter" idx="5"/>
          </p:nvPr>
        </p:nvSpPr>
        <p:spPr bwMode="auto">
          <a:noFill/>
          <a:ln>
            <a:miter lim="800000"/>
            <a:headEnd/>
            <a:tailEnd/>
          </a:ln>
        </p:spPr>
        <p:txBody>
          <a:bodyPr/>
          <a:lstStyle/>
          <a:p>
            <a:fld id="{683C9BDC-9669-584E-AB83-57768D55813C}" type="slidenum">
              <a:rPr lang="en-US"/>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i="1" u="none" dirty="0" smtClean="0">
                <a:ea typeface="ＭＳ Ｐゴシック" charset="-128"/>
                <a:cs typeface="ＭＳ Ｐゴシック" charset="-128"/>
              </a:rPr>
              <a:t>Irina</a:t>
            </a:r>
            <a:endParaRPr lang="en-US" dirty="0" smtClean="0">
              <a:ea typeface="ＭＳ Ｐゴシック" charset="-128"/>
              <a:cs typeface="ＭＳ Ｐゴシック" charset="-128"/>
            </a:endParaRP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Within </a:t>
            </a:r>
            <a:r>
              <a:rPr lang="en-US" dirty="0">
                <a:ea typeface="ＭＳ Ｐゴシック" charset="-128"/>
                <a:cs typeface="ＭＳ Ｐゴシック" charset="-128"/>
              </a:rPr>
              <a:t>1 week</a:t>
            </a:r>
            <a:r>
              <a:rPr lang="en-US" dirty="0" smtClean="0">
                <a:ea typeface="ＭＳ Ｐゴシック" charset="-128"/>
                <a:cs typeface="ＭＳ Ｐゴシック" charset="-128"/>
              </a:rPr>
              <a:t> of placing seeds in culture tubes, we </a:t>
            </a:r>
            <a:r>
              <a:rPr lang="en-US" dirty="0">
                <a:ea typeface="ＭＳ Ｐゴシック" charset="-128"/>
                <a:cs typeface="ＭＳ Ｐゴシック" charset="-128"/>
              </a:rPr>
              <a:t>count how many seeds are in each tube</a:t>
            </a:r>
            <a:r>
              <a:rPr lang="en-US" dirty="0" smtClean="0">
                <a:ea typeface="ＭＳ Ｐゴシック" charset="-128"/>
                <a:cs typeface="ＭＳ Ｐゴシック" charset="-128"/>
              </a:rPr>
              <a:t>.</a:t>
            </a:r>
          </a:p>
          <a:p>
            <a:pPr eaLnBrk="1" hangingPunct="1">
              <a:spcBef>
                <a:spcPct val="0"/>
              </a:spcBef>
            </a:pPr>
            <a:endParaRPr lang="en-US" dirty="0">
              <a:ea typeface="ＭＳ Ｐゴシック" charset="-128"/>
              <a:cs typeface="ＭＳ Ｐゴシック" charset="-128"/>
            </a:endParaRPr>
          </a:p>
          <a:p>
            <a:pPr eaLnBrk="1" hangingPunct="1">
              <a:spcBef>
                <a:spcPct val="0"/>
              </a:spcBef>
            </a:pPr>
            <a:r>
              <a:rPr lang="en-US" dirty="0">
                <a:ea typeface="ＭＳ Ｐゴシック" charset="-128"/>
                <a:cs typeface="ＭＳ Ｐゴシック" charset="-128"/>
              </a:rPr>
              <a:t>We track the germination and growth each week. </a:t>
            </a:r>
            <a:r>
              <a:rPr lang="en-US" dirty="0" smtClean="0">
                <a:ea typeface="ＭＳ Ｐゴシック" charset="-128"/>
                <a:cs typeface="ＭＳ Ｐゴシック" charset="-128"/>
              </a:rPr>
              <a:t>We</a:t>
            </a:r>
            <a:r>
              <a:rPr lang="en-US" baseline="0" dirty="0" smtClean="0">
                <a:ea typeface="ＭＳ Ｐゴシック" charset="-128"/>
                <a:cs typeface="ＭＳ Ｐゴシック" charset="-128"/>
              </a:rPr>
              <a:t> have  a system to score the stages of germination and seedling growth.</a:t>
            </a:r>
          </a:p>
          <a:p>
            <a:pPr eaLnBrk="1" hangingPunct="1">
              <a:spcBef>
                <a:spcPct val="0"/>
              </a:spcBef>
            </a:pPr>
            <a:r>
              <a:rPr lang="en-US" baseline="0" dirty="0" smtClean="0">
                <a:ea typeface="ＭＳ Ｐゴシック" charset="-128"/>
                <a:cs typeface="ＭＳ Ｐゴシック" charset="-128"/>
              </a:rPr>
              <a:t>Stage 1</a:t>
            </a:r>
          </a:p>
          <a:p>
            <a:pPr eaLnBrk="1" hangingPunct="1">
              <a:spcBef>
                <a:spcPct val="0"/>
              </a:spcBef>
            </a:pPr>
            <a:r>
              <a:rPr lang="en-US" baseline="0" dirty="0" smtClean="0">
                <a:ea typeface="ＭＳ Ｐゴシック" charset="-128"/>
                <a:cs typeface="ＭＳ Ｐゴシック" charset="-128"/>
              </a:rPr>
              <a:t>Stage 2</a:t>
            </a:r>
          </a:p>
          <a:p>
            <a:pPr eaLnBrk="1" hangingPunct="1">
              <a:spcBef>
                <a:spcPct val="0"/>
              </a:spcBef>
            </a:pPr>
            <a:r>
              <a:rPr lang="en-US" baseline="0" dirty="0" smtClean="0">
                <a:ea typeface="ＭＳ Ｐゴシック" charset="-128"/>
                <a:cs typeface="ＭＳ Ｐゴシック" charset="-128"/>
              </a:rPr>
              <a:t>Stage 3</a:t>
            </a:r>
          </a:p>
          <a:p>
            <a:pPr eaLnBrk="1" hangingPunct="1">
              <a:spcBef>
                <a:spcPct val="0"/>
              </a:spcBef>
            </a:pPr>
            <a:r>
              <a:rPr lang="en-US" baseline="0" dirty="0" smtClean="0">
                <a:ea typeface="ＭＳ Ｐゴシック" charset="-128"/>
                <a:cs typeface="ＭＳ Ｐゴシック" charset="-128"/>
              </a:rPr>
              <a:t>Stage 4</a:t>
            </a: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It takes many hours since we have thousands of seeds in culture. </a:t>
            </a:r>
          </a:p>
          <a:p>
            <a:pPr eaLnBrk="1" hangingPunct="1">
              <a:spcBef>
                <a:spcPct val="0"/>
              </a:spcBef>
            </a:pPr>
            <a:endParaRPr lang="en-US" dirty="0" smtClean="0">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ea typeface="ＭＳ Ｐゴシック" charset="-128"/>
                <a:cs typeface="ＭＳ Ｐゴシック" charset="-128"/>
                <a:sym typeface="Wingdings" charset="2"/>
              </a:rPr>
              <a:t>Now Alexander will</a:t>
            </a:r>
            <a:r>
              <a:rPr lang="en-US" baseline="0" dirty="0" smtClean="0">
                <a:ea typeface="ＭＳ Ｐゴシック" charset="-128"/>
                <a:cs typeface="ＭＳ Ｐゴシック" charset="-128"/>
                <a:sym typeface="Wingdings" charset="2"/>
              </a:rPr>
              <a:t> talk about the transformation from seed to seedling</a:t>
            </a:r>
            <a:endParaRPr lang="en-US" dirty="0" smtClean="0">
              <a:ea typeface="ＭＳ Ｐゴシック" charset="-128"/>
              <a:cs typeface="ＭＳ Ｐゴシック" charset="-128"/>
            </a:endParaRPr>
          </a:p>
          <a:p>
            <a:pPr eaLnBrk="1" hangingPunct="1">
              <a:spcBef>
                <a:spcPct val="0"/>
              </a:spcBef>
            </a:pPr>
            <a:endParaRPr lang="en-US" dirty="0">
              <a:ea typeface="ＭＳ Ｐゴシック" charset="-128"/>
              <a:cs typeface="ＭＳ Ｐゴシック" charset="-128"/>
            </a:endParaRPr>
          </a:p>
        </p:txBody>
      </p:sp>
      <p:sp>
        <p:nvSpPr>
          <p:cNvPr id="86020" name="Slide Number Placeholder 3"/>
          <p:cNvSpPr>
            <a:spLocks noGrp="1"/>
          </p:cNvSpPr>
          <p:nvPr>
            <p:ph type="sldNum" sz="quarter" idx="5"/>
          </p:nvPr>
        </p:nvSpPr>
        <p:spPr bwMode="auto">
          <a:noFill/>
          <a:ln>
            <a:miter lim="800000"/>
            <a:headEnd/>
            <a:tailEnd/>
          </a:ln>
        </p:spPr>
        <p:txBody>
          <a:bodyPr/>
          <a:lstStyle/>
          <a:p>
            <a:fld id="{CE7C3C16-E1FB-2148-BFB4-392C2B4711CC}" type="slidenum">
              <a:rPr lang="en-US"/>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defTabSz="931774">
              <a:defRPr/>
            </a:pPr>
            <a:r>
              <a:rPr lang="en-US" b="1" i="1" u="none" baseline="0" dirty="0" smtClean="0">
                <a:solidFill>
                  <a:srgbClr val="FF0000"/>
                </a:solidFill>
                <a:ea typeface="ＭＳ Ｐゴシック" charset="-128"/>
                <a:cs typeface="ＭＳ Ｐゴシック" charset="-128"/>
              </a:rPr>
              <a:t>Dan  </a:t>
            </a:r>
          </a:p>
          <a:p>
            <a:pPr defTabSz="931774">
              <a:defRPr/>
            </a:pPr>
            <a:endParaRPr lang="en-US" b="1" i="1" u="none" baseline="0" dirty="0" smtClean="0">
              <a:solidFill>
                <a:srgbClr val="FF0000"/>
              </a:solidFill>
              <a:ea typeface="ＭＳ Ｐゴシック" charset="-128"/>
              <a:cs typeface="ＭＳ Ｐゴシック" charset="-128"/>
            </a:endParaRPr>
          </a:p>
          <a:p>
            <a:pPr defTabSz="931774">
              <a:defRPr/>
            </a:pPr>
            <a:r>
              <a:rPr lang="en-US" b="0" dirty="0" smtClean="0">
                <a:ea typeface="ＭＳ Ｐゴシック" charset="-128"/>
                <a:cs typeface="ＭＳ Ｐゴシック" charset="-128"/>
              </a:rPr>
              <a:t>Here</a:t>
            </a:r>
            <a:r>
              <a:rPr lang="en-US" b="0" baseline="0" dirty="0" smtClean="0">
                <a:ea typeface="ＭＳ Ｐゴシック" charset="-128"/>
                <a:cs typeface="ＭＳ Ｐゴシック" charset="-128"/>
              </a:rPr>
              <a:t> is t</a:t>
            </a:r>
            <a:r>
              <a:rPr lang="en-US" b="0" dirty="0" smtClean="0">
                <a:ea typeface="ＭＳ Ｐゴシック" charset="-128"/>
                <a:cs typeface="ＭＳ Ｐゴシック" charset="-128"/>
              </a:rPr>
              <a:t>he rear view of the showy flower…the two vertical white sepals and the side white petals.</a:t>
            </a:r>
          </a:p>
          <a:p>
            <a:pPr defTabSz="931774">
              <a:defRPr/>
            </a:pPr>
            <a:r>
              <a:rPr lang="en-US" b="0" dirty="0" smtClean="0">
                <a:ea typeface="ＭＳ Ｐゴシック" charset="-128"/>
                <a:cs typeface="ＭＳ Ｐゴシック" charset="-128"/>
              </a:rPr>
              <a:t>It</a:t>
            </a:r>
            <a:r>
              <a:rPr lang="en-US" b="0" baseline="0" dirty="0" smtClean="0">
                <a:ea typeface="ＭＳ Ｐゴシック" charset="-128"/>
                <a:cs typeface="ＭＳ Ｐゴシック" charset="-128"/>
              </a:rPr>
              <a:t> has large leaves alternating up its stem.</a:t>
            </a:r>
            <a:endParaRPr lang="en-US" b="0" dirty="0" smtClean="0">
              <a:ea typeface="ＭＳ Ｐゴシック" charset="-128"/>
              <a:cs typeface="ＭＳ Ｐゴシック" charset="-128"/>
            </a:endParaRPr>
          </a:p>
          <a:p>
            <a:pPr defTabSz="931774">
              <a:defRPr/>
            </a:pPr>
            <a:endParaRPr lang="en-US" dirty="0" smtClean="0">
              <a:ea typeface="ＭＳ Ｐゴシック" charset="-128"/>
              <a:cs typeface="ＭＳ Ｐゴシック" charset="-128"/>
            </a:endParaRPr>
          </a:p>
          <a:p>
            <a:endParaRPr lang="en-US" dirty="0">
              <a:ea typeface="ＭＳ Ｐゴシック" charset="-128"/>
              <a:cs typeface="ＭＳ Ｐゴシック" charset="-128"/>
            </a:endParaRPr>
          </a:p>
        </p:txBody>
      </p:sp>
      <p:sp>
        <p:nvSpPr>
          <p:cNvPr id="24580" name="Slide Number Placeholder 3"/>
          <p:cNvSpPr>
            <a:spLocks noGrp="1"/>
          </p:cNvSpPr>
          <p:nvPr>
            <p:ph type="sldNum" sz="quarter" idx="5"/>
          </p:nvPr>
        </p:nvSpPr>
        <p:spPr bwMode="auto">
          <a:noFill/>
          <a:ln>
            <a:miter lim="800000"/>
            <a:headEnd/>
            <a:tailEnd/>
          </a:ln>
        </p:spPr>
        <p:txBody>
          <a:bodyPr/>
          <a:lstStyle/>
          <a:p>
            <a:fld id="{4AFE6B12-0756-0F43-BF5D-104CB26C9D44}" type="slidenum">
              <a:rPr lang="en-US"/>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i="1" dirty="0" smtClean="0">
                <a:ea typeface="ＭＳ Ｐゴシック" charset="-128"/>
                <a:cs typeface="ＭＳ Ｐゴシック" charset="-128"/>
              </a:rPr>
              <a:t>Alex</a:t>
            </a: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Here</a:t>
            </a:r>
            <a:r>
              <a:rPr lang="en-US" baseline="0" dirty="0" smtClean="0">
                <a:ea typeface="ＭＳ Ｐゴシック" charset="-128"/>
                <a:cs typeface="ＭＳ Ｐゴシック" charset="-128"/>
              </a:rPr>
              <a:t> are o</a:t>
            </a:r>
            <a:r>
              <a:rPr lang="en-US" dirty="0" smtClean="0">
                <a:ea typeface="ＭＳ Ｐゴシック" charset="-128"/>
                <a:cs typeface="ＭＳ Ｐゴシック" charset="-128"/>
              </a:rPr>
              <a:t>ur cultures</a:t>
            </a:r>
            <a:r>
              <a:rPr lang="en-US" baseline="0" dirty="0" smtClean="0">
                <a:ea typeface="ＭＳ Ｐゴシック" charset="-128"/>
                <a:cs typeface="ＭＳ Ｐゴシック" charset="-128"/>
              </a:rPr>
              <a:t> </a:t>
            </a:r>
            <a:r>
              <a:rPr lang="en-US" dirty="0" smtClean="0">
                <a:ea typeface="ＭＳ Ｐゴシック" charset="-128"/>
                <a:cs typeface="ＭＳ Ｐゴシック" charset="-128"/>
              </a:rPr>
              <a:t>at </a:t>
            </a:r>
            <a:r>
              <a:rPr lang="en-US" dirty="0">
                <a:ea typeface="ＭＳ Ｐゴシック" charset="-128"/>
                <a:cs typeface="ＭＳ Ｐゴシック" charset="-128"/>
              </a:rPr>
              <a:t>various stages…early germination (POINT) seedlings beginning to grow roots and shoots (POINT) a seedling with well developed roots shoots and and rhizomes (POINT) and finally a seedling with leaves roots and rhizomes (POINT).</a:t>
            </a:r>
          </a:p>
        </p:txBody>
      </p:sp>
      <p:sp>
        <p:nvSpPr>
          <p:cNvPr id="88068" name="Slide Number Placeholder 3"/>
          <p:cNvSpPr>
            <a:spLocks noGrp="1"/>
          </p:cNvSpPr>
          <p:nvPr>
            <p:ph type="sldNum" sz="quarter" idx="5"/>
          </p:nvPr>
        </p:nvSpPr>
        <p:spPr bwMode="auto">
          <a:noFill/>
          <a:ln>
            <a:miter lim="800000"/>
            <a:headEnd/>
            <a:tailEnd/>
          </a:ln>
        </p:spPr>
        <p:txBody>
          <a:bodyPr/>
          <a:lstStyle/>
          <a:p>
            <a:fld id="{034FC6F2-719A-1B48-8134-0F7F3F5243C6}" type="slidenum">
              <a:rPr lang="en-US"/>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dirty="0" smtClean="0">
                <a:ea typeface="ＭＳ Ｐゴシック" charset="-128"/>
                <a:cs typeface="ＭＳ Ｐゴシック" charset="-128"/>
              </a:rPr>
              <a:t>Alex </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Even </a:t>
            </a:r>
            <a:r>
              <a:rPr lang="en-US" dirty="0">
                <a:ea typeface="ＭＳ Ｐゴシック" charset="-128"/>
                <a:cs typeface="ＭＳ Ｐゴシック" charset="-128"/>
              </a:rPr>
              <a:t>though all the seeds in this tube were inoculated at the same time they grow at different rates</a:t>
            </a:r>
            <a:r>
              <a:rPr lang="en-US" dirty="0" smtClean="0">
                <a:ea typeface="ＭＳ Ｐゴシック" charset="-128"/>
                <a:cs typeface="ＭＳ Ｐゴシック" charset="-128"/>
              </a:rPr>
              <a:t>.  Some are very large with lengthy roots and big shoots and some barely eve have a shoot.</a:t>
            </a:r>
          </a:p>
          <a:p>
            <a:endParaRPr lang="en-US" dirty="0">
              <a:ea typeface="ＭＳ Ｐゴシック" charset="-128"/>
              <a:cs typeface="ＭＳ Ｐゴシック" charset="-128"/>
            </a:endParaRPr>
          </a:p>
          <a:p>
            <a:r>
              <a:rPr lang="en-US" dirty="0">
                <a:ea typeface="ＭＳ Ｐゴシック" charset="-128"/>
                <a:cs typeface="ＭＳ Ｐゴシック" charset="-128"/>
              </a:rPr>
              <a:t>You can see a number of shoots and </a:t>
            </a:r>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long </a:t>
            </a:r>
            <a:r>
              <a:rPr lang="en-US" dirty="0">
                <a:ea typeface="ＭＳ Ｐゴシック" charset="-128"/>
                <a:cs typeface="ＭＳ Ｐゴシック" charset="-128"/>
              </a:rPr>
              <a:t>roots</a:t>
            </a:r>
            <a:r>
              <a:rPr lang="en-US" dirty="0" smtClean="0">
                <a:ea typeface="ＭＳ Ｐゴシック" charset="-128"/>
                <a:cs typeface="ＭＳ Ｐゴシック" charset="-128"/>
              </a:rPr>
              <a:t>…</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the </a:t>
            </a:r>
            <a:r>
              <a:rPr lang="en-US" dirty="0">
                <a:ea typeface="ＭＳ Ｐゴシック" charset="-128"/>
                <a:cs typeface="ＭＳ Ｐゴシック" charset="-128"/>
              </a:rPr>
              <a:t>rhizome (POINT) is an underground stem where the roots meet the shoots. </a:t>
            </a:r>
            <a:r>
              <a:rPr lang="en-US" dirty="0" smtClean="0">
                <a:ea typeface="ＭＳ Ｐゴシック" charset="-128"/>
                <a:cs typeface="ＭＳ Ｐゴシック" charset="-128"/>
              </a:rPr>
              <a:t>The rhizome stores starch to provide the energy to put up the next year’s</a:t>
            </a:r>
            <a:r>
              <a:rPr lang="en-US" baseline="0" dirty="0" smtClean="0">
                <a:ea typeface="ＭＳ Ｐゴシック" charset="-128"/>
                <a:cs typeface="ＭＳ Ｐゴシック" charset="-128"/>
              </a:rPr>
              <a:t> new shoots which will grow the new leaves.</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Each </a:t>
            </a:r>
            <a:r>
              <a:rPr lang="en-US" dirty="0">
                <a:ea typeface="ＭＳ Ｐゴシック" charset="-128"/>
                <a:cs typeface="ＭＳ Ｐゴシック" charset="-128"/>
              </a:rPr>
              <a:t>successive year a plant will produce more shoots from the rhizome.</a:t>
            </a:r>
          </a:p>
        </p:txBody>
      </p:sp>
      <p:sp>
        <p:nvSpPr>
          <p:cNvPr id="90116" name="Slide Number Placeholder 3"/>
          <p:cNvSpPr>
            <a:spLocks noGrp="1"/>
          </p:cNvSpPr>
          <p:nvPr>
            <p:ph type="sldNum" sz="quarter" idx="5"/>
          </p:nvPr>
        </p:nvSpPr>
        <p:spPr bwMode="auto">
          <a:noFill/>
          <a:ln>
            <a:miter lim="800000"/>
            <a:headEnd/>
            <a:tailEnd/>
          </a:ln>
        </p:spPr>
        <p:txBody>
          <a:bodyPr/>
          <a:lstStyle/>
          <a:p>
            <a:fld id="{B23EDBCF-7956-D14F-88ED-03673287C113}" type="slidenum">
              <a:rPr lang="en-US"/>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dirty="0" smtClean="0">
                <a:ea typeface="ＭＳ Ｐゴシック" charset="-128"/>
                <a:cs typeface="ＭＳ Ｐゴシック" charset="-128"/>
              </a:rPr>
              <a:t>Alex</a:t>
            </a:r>
            <a:r>
              <a:rPr lang="en-US" b="1" dirty="0" smtClean="0">
                <a:ea typeface="ＭＳ Ｐゴシック" charset="-128"/>
                <a:cs typeface="ＭＳ Ｐゴシック" charset="-128"/>
              </a:rPr>
              <a:t>  </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A </a:t>
            </a:r>
            <a:r>
              <a:rPr lang="en-US" dirty="0">
                <a:ea typeface="ＭＳ Ｐゴシック" charset="-128"/>
                <a:cs typeface="ＭＳ Ｐゴシック" charset="-128"/>
              </a:rPr>
              <a:t>student </a:t>
            </a:r>
            <a:r>
              <a:rPr lang="en-US" dirty="0" smtClean="0">
                <a:ea typeface="ＭＳ Ｐゴシック" charset="-128"/>
                <a:cs typeface="ＭＳ Ｐゴシック" charset="-128"/>
              </a:rPr>
              <a:t>spent</a:t>
            </a:r>
            <a:r>
              <a:rPr lang="en-US" baseline="0" dirty="0" smtClean="0">
                <a:ea typeface="ＭＳ Ｐゴシック" charset="-128"/>
                <a:cs typeface="ＭＳ Ｐゴシック" charset="-128"/>
              </a:rPr>
              <a:t> many hours looking in a microscope to </a:t>
            </a:r>
            <a:r>
              <a:rPr lang="en-US" dirty="0" smtClean="0">
                <a:ea typeface="ＭＳ Ｐゴシック" charset="-128"/>
                <a:cs typeface="ＭＳ Ｐゴシック" charset="-128"/>
              </a:rPr>
              <a:t>illustrate the entwined seedlings and analyze their anatomy</a:t>
            </a:r>
            <a:r>
              <a:rPr lang="en-US" dirty="0">
                <a:ea typeface="ＭＳ Ｐゴシック" charset="-128"/>
                <a:cs typeface="ＭＳ Ｐゴシック" charset="-128"/>
              </a:rPr>
              <a:t>.</a:t>
            </a:r>
          </a:p>
          <a:p>
            <a:r>
              <a:rPr lang="en-US" dirty="0" smtClean="0">
                <a:ea typeface="ＭＳ Ｐゴシック" charset="-128"/>
                <a:cs typeface="ＭＳ Ｐゴシック" charset="-128"/>
              </a:rPr>
              <a:t>In the drawing, there </a:t>
            </a:r>
            <a:r>
              <a:rPr lang="en-US" dirty="0">
                <a:ea typeface="ＭＳ Ｐゴシック" charset="-128"/>
                <a:cs typeface="ＭＳ Ｐゴシック" charset="-128"/>
              </a:rPr>
              <a:t>are two shoots here and a number of roots.</a:t>
            </a:r>
          </a:p>
          <a:p>
            <a:r>
              <a:rPr lang="en-US" dirty="0">
                <a:ea typeface="ＭＳ Ｐゴシック" charset="-128"/>
                <a:cs typeface="ＭＳ Ｐゴシック" charset="-128"/>
              </a:rPr>
              <a:t>There are also two obvious rhizomes.</a:t>
            </a:r>
          </a:p>
          <a:p>
            <a:endParaRPr lang="en-US" b="1" dirty="0">
              <a:ea typeface="ＭＳ Ｐゴシック" charset="-128"/>
              <a:cs typeface="ＭＳ Ｐゴシック" charset="-128"/>
            </a:endParaRPr>
          </a:p>
        </p:txBody>
      </p:sp>
      <p:sp>
        <p:nvSpPr>
          <p:cNvPr id="92164" name="Slide Number Placeholder 3"/>
          <p:cNvSpPr>
            <a:spLocks noGrp="1"/>
          </p:cNvSpPr>
          <p:nvPr>
            <p:ph type="sldNum" sz="quarter" idx="5"/>
          </p:nvPr>
        </p:nvSpPr>
        <p:spPr bwMode="auto">
          <a:noFill/>
          <a:ln>
            <a:miter lim="800000"/>
            <a:headEnd/>
            <a:tailEnd/>
          </a:ln>
        </p:spPr>
        <p:txBody>
          <a:bodyPr/>
          <a:lstStyle/>
          <a:p>
            <a:fld id="{80F19991-5E1B-C04C-8B92-F470C79FA3D6}" type="slidenum">
              <a:rPr lang="en-US"/>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dirty="0" smtClean="0">
                <a:latin typeface="Book Antiqua" charset="0"/>
                <a:ea typeface="ＭＳ Ｐゴシック" charset="-128"/>
                <a:cs typeface="ＭＳ Ｐゴシック" charset="-128"/>
              </a:rPr>
              <a:t>Alex</a:t>
            </a:r>
            <a:r>
              <a:rPr lang="en-US" baseline="0" dirty="0" smtClean="0">
                <a:latin typeface="Book Antiqua" charset="0"/>
                <a:ea typeface="ＭＳ Ｐゴシック" charset="-128"/>
                <a:cs typeface="ＭＳ Ｐゴシック" charset="-128"/>
              </a:rPr>
              <a:t>  </a:t>
            </a:r>
          </a:p>
          <a:p>
            <a:endParaRPr lang="en-US" baseline="0" dirty="0" smtClean="0">
              <a:latin typeface="Book Antiqua" charset="0"/>
              <a:ea typeface="ＭＳ Ｐゴシック" charset="-128"/>
              <a:cs typeface="ＭＳ Ｐゴシック" charset="-128"/>
            </a:endParaRPr>
          </a:p>
          <a:p>
            <a:r>
              <a:rPr lang="en-US" baseline="0" dirty="0" smtClean="0">
                <a:latin typeface="Book Antiqua" charset="0"/>
                <a:ea typeface="ＭＳ Ｐゴシック" charset="-128"/>
                <a:cs typeface="ＭＳ Ｐゴシック" charset="-128"/>
              </a:rPr>
              <a:t>To</a:t>
            </a:r>
            <a:r>
              <a:rPr lang="en-US" dirty="0" smtClean="0">
                <a:latin typeface="Book Antiqua" charset="0"/>
                <a:ea typeface="ＭＳ Ｐゴシック" charset="-128"/>
                <a:cs typeface="ＭＳ Ｐゴシック" charset="-128"/>
              </a:rPr>
              <a:t> </a:t>
            </a:r>
            <a:r>
              <a:rPr lang="en-US" dirty="0">
                <a:latin typeface="Book Antiqua" charset="0"/>
                <a:ea typeface="ＭＳ Ｐゴシック" charset="-128"/>
                <a:cs typeface="ＭＳ Ｐゴシック" charset="-128"/>
              </a:rPr>
              <a:t>save money on the numerous </a:t>
            </a:r>
            <a:r>
              <a:rPr lang="en-US" dirty="0" smtClean="0">
                <a:latin typeface="Book Antiqua" charset="0"/>
                <a:ea typeface="ＭＳ Ｐゴシック" charset="-128"/>
                <a:cs typeface="ＭＳ Ｐゴシック" charset="-128"/>
              </a:rPr>
              <a:t>containers, </a:t>
            </a:r>
            <a:r>
              <a:rPr lang="en-US" dirty="0">
                <a:latin typeface="Book Antiqua" charset="0"/>
                <a:ea typeface="ＭＳ Ｐゴシック" charset="-128"/>
                <a:cs typeface="ＭＳ Ｐゴシック" charset="-128"/>
              </a:rPr>
              <a:t>we</a:t>
            </a:r>
            <a:r>
              <a:rPr lang="en-US" dirty="0" smtClean="0">
                <a:latin typeface="Book Antiqua" charset="0"/>
                <a:ea typeface="ＭＳ Ｐゴシック" charset="-128"/>
                <a:cs typeface="ＭＳ Ｐゴシック" charset="-128"/>
              </a:rPr>
              <a:t> use baby </a:t>
            </a:r>
            <a:r>
              <a:rPr lang="en-US" dirty="0">
                <a:latin typeface="Book Antiqua" charset="0"/>
                <a:ea typeface="ＭＳ Ｐゴシック" charset="-128"/>
                <a:cs typeface="ＭＳ Ｐゴシック" charset="-128"/>
              </a:rPr>
              <a:t>food jars with a special top called a magenta cap.  Each culture tube costs $2.00</a:t>
            </a:r>
          </a:p>
          <a:p>
            <a:r>
              <a:rPr lang="en-US" dirty="0">
                <a:latin typeface="Book Antiqua" charset="0"/>
                <a:ea typeface="ＭＳ Ｐゴシック" charset="-128"/>
                <a:cs typeface="ＭＳ Ｐゴシック" charset="-128"/>
              </a:rPr>
              <a:t>The jars are </a:t>
            </a:r>
            <a:r>
              <a:rPr lang="en-US" dirty="0" smtClean="0">
                <a:latin typeface="Book Antiqua" charset="0"/>
                <a:ea typeface="ＭＳ Ｐゴシック" charset="-128"/>
                <a:cs typeface="ＭＳ Ｐゴシック" charset="-128"/>
              </a:rPr>
              <a:t>free…if you know someone with a baby.</a:t>
            </a:r>
            <a:endParaRPr lang="en-US" dirty="0">
              <a:latin typeface="Book Antiqua" charset="0"/>
              <a:ea typeface="ＭＳ Ｐゴシック" charset="-128"/>
              <a:cs typeface="ＭＳ Ｐゴシック" charset="-128"/>
            </a:endParaRPr>
          </a:p>
          <a:p>
            <a:endParaRPr lang="en-US" dirty="0">
              <a:ea typeface="ＭＳ Ｐゴシック" charset="-128"/>
              <a:cs typeface="ＭＳ Ｐゴシック" charset="-128"/>
            </a:endParaRPr>
          </a:p>
        </p:txBody>
      </p:sp>
      <p:sp>
        <p:nvSpPr>
          <p:cNvPr id="94212" name="Slide Number Placeholder 3"/>
          <p:cNvSpPr>
            <a:spLocks noGrp="1"/>
          </p:cNvSpPr>
          <p:nvPr>
            <p:ph type="sldNum" sz="quarter" idx="5"/>
          </p:nvPr>
        </p:nvSpPr>
        <p:spPr bwMode="auto">
          <a:noFill/>
          <a:ln>
            <a:miter lim="800000"/>
            <a:headEnd/>
            <a:tailEnd/>
          </a:ln>
        </p:spPr>
        <p:txBody>
          <a:bodyPr/>
          <a:lstStyle/>
          <a:p>
            <a:fld id="{11004CBF-A03C-8840-9DDF-9F4105B7F90C}" type="slidenum">
              <a:rPr lang="en-US"/>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Alex </a:t>
            </a:r>
            <a:r>
              <a:rPr lang="en-US" u="none" dirty="0" smtClean="0">
                <a:ea typeface="ＭＳ Ｐゴシック" charset="-128"/>
                <a:cs typeface="ＭＳ Ｐゴシック" charset="-128"/>
              </a:rPr>
              <a:t> </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This </a:t>
            </a:r>
            <a:r>
              <a:rPr lang="en-US" dirty="0">
                <a:ea typeface="ＭＳ Ｐゴシック" charset="-128"/>
                <a:cs typeface="ＭＳ Ｐゴシック" charset="-128"/>
              </a:rPr>
              <a:t>scanning</a:t>
            </a:r>
            <a:r>
              <a:rPr lang="en-US" dirty="0" smtClean="0">
                <a:ea typeface="ＭＳ Ｐゴシック" charset="-128"/>
                <a:cs typeface="ＭＳ Ｐゴシック" charset="-128"/>
              </a:rPr>
              <a:t> electron microscope image shows </a:t>
            </a:r>
            <a:r>
              <a:rPr lang="en-US" dirty="0">
                <a:ea typeface="ＭＳ Ｐゴシック" charset="-128"/>
                <a:cs typeface="ＭＳ Ｐゴシック" charset="-128"/>
              </a:rPr>
              <a:t>the numerous root hairs, a shoot and a coleoptile or shoot covering.</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The </a:t>
            </a:r>
            <a:r>
              <a:rPr lang="en-US" dirty="0">
                <a:ea typeface="ＭＳ Ｐゴシック" charset="-128"/>
                <a:cs typeface="ＭＳ Ｐゴシック" charset="-128"/>
              </a:rPr>
              <a:t>coleoptile (POINT) is a protective sheath found in grasses and orchids that surrounds the developing shoot.</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Shoots don’t </a:t>
            </a:r>
            <a:r>
              <a:rPr lang="en-US" dirty="0">
                <a:ea typeface="ＭＳ Ｐゴシック" charset="-128"/>
                <a:cs typeface="ＭＳ Ｐゴシック" charset="-128"/>
              </a:rPr>
              <a:t>have root hairs</a:t>
            </a:r>
            <a:r>
              <a:rPr lang="en-US" dirty="0" smtClean="0">
                <a:ea typeface="ＭＳ Ｐゴシック" charset="-128"/>
                <a:cs typeface="ＭＳ Ｐゴシック" charset="-128"/>
              </a:rPr>
              <a:t>.</a:t>
            </a:r>
          </a:p>
          <a:p>
            <a:endParaRPr lang="en-US" dirty="0" smtClean="0">
              <a:ea typeface="ＭＳ Ｐゴシック" charset="-128"/>
              <a:cs typeface="ＭＳ Ｐゴシック" charset="-128"/>
            </a:endParaRPr>
          </a:p>
        </p:txBody>
      </p:sp>
      <p:sp>
        <p:nvSpPr>
          <p:cNvPr id="96260" name="Slide Number Placeholder 3"/>
          <p:cNvSpPr>
            <a:spLocks noGrp="1"/>
          </p:cNvSpPr>
          <p:nvPr>
            <p:ph type="sldNum" sz="quarter" idx="5"/>
          </p:nvPr>
        </p:nvSpPr>
        <p:spPr bwMode="auto">
          <a:noFill/>
          <a:ln>
            <a:miter lim="800000"/>
            <a:headEnd/>
            <a:tailEnd/>
          </a:ln>
        </p:spPr>
        <p:txBody>
          <a:bodyPr/>
          <a:lstStyle/>
          <a:p>
            <a:fld id="{7A190AA3-2133-5749-9E69-E6B6431EC01C}" type="slidenum">
              <a:rPr lang="en-US"/>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dirty="0" smtClean="0">
                <a:ea typeface="ＭＳ Ｐゴシック" charset="-128"/>
                <a:cs typeface="ＭＳ Ｐゴシック" charset="-128"/>
              </a:rPr>
              <a:t>Alex</a:t>
            </a:r>
          </a:p>
          <a:p>
            <a:endParaRPr lang="en-US" b="1" i="1" dirty="0" smtClean="0">
              <a:ea typeface="ＭＳ Ｐゴシック" charset="-128"/>
              <a:cs typeface="ＭＳ Ｐゴシック" charset="-128"/>
            </a:endParaRPr>
          </a:p>
          <a:p>
            <a:r>
              <a:rPr lang="en-US" dirty="0" smtClean="0">
                <a:ea typeface="ＭＳ Ｐゴシック" charset="-128"/>
                <a:cs typeface="ＭＳ Ｐゴシック" charset="-128"/>
              </a:rPr>
              <a:t>For</a:t>
            </a:r>
            <a:r>
              <a:rPr lang="en-US" baseline="0" dirty="0" smtClean="0">
                <a:ea typeface="ＭＳ Ｐゴシック" charset="-128"/>
                <a:cs typeface="ＭＳ Ｐゴシック" charset="-128"/>
              </a:rPr>
              <a:t> those who are interested and want to help repopulate the showy lady’s slipper, we have seedlings available  at our booth by our poster where you can also get more information.</a:t>
            </a:r>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a:p>
            <a:pPr defTabSz="931774">
              <a:defRPr/>
            </a:pPr>
            <a:r>
              <a:rPr lang="en-US" dirty="0" smtClean="0">
                <a:ea typeface="ＭＳ Ｐゴシック" charset="-128"/>
                <a:cs typeface="ＭＳ Ｐゴシック" charset="-128"/>
              </a:rPr>
              <a:t>The reason that we only have showy slipper seedlings</a:t>
            </a:r>
            <a:r>
              <a:rPr lang="en-US" baseline="0" dirty="0" smtClean="0">
                <a:ea typeface="ＭＳ Ｐゴシック" charset="-128"/>
                <a:cs typeface="ＭＳ Ｐゴシック" charset="-128"/>
              </a:rPr>
              <a:t> is because i</a:t>
            </a:r>
            <a:r>
              <a:rPr lang="en-US" dirty="0" smtClean="0">
                <a:ea typeface="ＭＳ Ｐゴシック" charset="-128"/>
                <a:cs typeface="ＭＳ Ｐゴシック" charset="-128"/>
              </a:rPr>
              <a:t>n</a:t>
            </a:r>
            <a:r>
              <a:rPr lang="en-US" baseline="0" dirty="0" smtClean="0">
                <a:ea typeface="ＭＳ Ｐゴシック" charset="-128"/>
                <a:cs typeface="ＭＳ Ｐゴシック" charset="-128"/>
              </a:rPr>
              <a:t> our research we have mainly focused on the showy slipper. </a:t>
            </a:r>
            <a:r>
              <a:rPr lang="en-US" dirty="0" smtClean="0">
                <a:ea typeface="ＭＳ Ｐゴシック" charset="-128"/>
                <a:cs typeface="ＭＳ Ｐゴシック" charset="-128"/>
              </a:rPr>
              <a:t>We have been trying the same plan with the yellow slipper, but we are not nearly as far along. We also attempted to repopulate</a:t>
            </a:r>
            <a:r>
              <a:rPr lang="en-US" baseline="0" dirty="0" smtClean="0">
                <a:ea typeface="ＭＳ Ｐゴシック" charset="-128"/>
                <a:cs typeface="ＭＳ Ｐゴシック" charset="-128"/>
              </a:rPr>
              <a:t> the ram’s head slipper but got the same success rate as in the wild.</a:t>
            </a:r>
          </a:p>
          <a:p>
            <a:pPr defTabSz="931774">
              <a:defRPr/>
            </a:pPr>
            <a:endParaRPr lang="en-US" dirty="0" smtClean="0">
              <a:ea typeface="ＭＳ Ｐゴシック" charset="-128"/>
              <a:cs typeface="ＭＳ Ｐゴシック" charset="-128"/>
            </a:endParaRPr>
          </a:p>
          <a:p>
            <a:pPr defTabSz="931774">
              <a:defRPr/>
            </a:pPr>
            <a:r>
              <a:rPr lang="en-US" dirty="0" smtClean="0">
                <a:ea typeface="ＭＳ Ｐゴシック" charset="-128"/>
                <a:cs typeface="ＭＳ Ｐゴシック" charset="-128"/>
              </a:rPr>
              <a:t>Now I will hand it off to Fiona who will talk</a:t>
            </a:r>
            <a:r>
              <a:rPr lang="en-US" baseline="0" dirty="0" smtClean="0">
                <a:ea typeface="ＭＳ Ｐゴシック" charset="-128"/>
                <a:cs typeface="ＭＳ Ｐゴシック" charset="-128"/>
              </a:rPr>
              <a:t> about vernalizing seedlings</a:t>
            </a:r>
            <a:endParaRPr lang="en-US" dirty="0" smtClean="0">
              <a:ea typeface="ＭＳ Ｐゴシック" charset="-128"/>
              <a:cs typeface="ＭＳ Ｐゴシック" charset="-128"/>
            </a:endParaRPr>
          </a:p>
          <a:p>
            <a:endParaRPr lang="en-US" dirty="0">
              <a:ea typeface="ＭＳ Ｐゴシック" charset="-128"/>
              <a:cs typeface="ＭＳ Ｐゴシック" charset="-128"/>
            </a:endParaRPr>
          </a:p>
        </p:txBody>
      </p:sp>
      <p:sp>
        <p:nvSpPr>
          <p:cNvPr id="90116" name="Slide Number Placeholder 3"/>
          <p:cNvSpPr>
            <a:spLocks noGrp="1"/>
          </p:cNvSpPr>
          <p:nvPr>
            <p:ph type="sldNum" sz="quarter" idx="5"/>
          </p:nvPr>
        </p:nvSpPr>
        <p:spPr bwMode="auto">
          <a:noFill/>
          <a:ln>
            <a:miter lim="800000"/>
            <a:headEnd/>
            <a:tailEnd/>
          </a:ln>
        </p:spPr>
        <p:txBody>
          <a:bodyPr/>
          <a:lstStyle/>
          <a:p>
            <a:fld id="{B23EDBCF-7956-D14F-88ED-03673287C113}" type="slidenum">
              <a:rPr lang="en-US"/>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defTabSz="931774">
              <a:defRPr/>
            </a:pPr>
            <a:r>
              <a:rPr lang="en-US" b="1" i="1" u="none" dirty="0" smtClean="0">
                <a:ea typeface="ＭＳ Ｐゴシック" charset="-128"/>
                <a:cs typeface="ＭＳ Ｐゴシック" charset="-128"/>
              </a:rPr>
              <a:t>Fiona</a:t>
            </a:r>
            <a:r>
              <a:rPr lang="en-US" dirty="0" smtClean="0">
                <a:ea typeface="ＭＳ Ｐゴシック" charset="-128"/>
                <a:cs typeface="ＭＳ Ｐゴシック" charset="-128"/>
              </a:rPr>
              <a:t> </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All New England’s lady </a:t>
            </a:r>
            <a:r>
              <a:rPr lang="en-US" dirty="0">
                <a:ea typeface="ＭＳ Ｐゴシック" charset="-128"/>
                <a:cs typeface="ＭＳ Ｐゴシック" charset="-128"/>
              </a:rPr>
              <a:t>slippers have to go into </a:t>
            </a:r>
            <a:r>
              <a:rPr lang="en-US" dirty="0" smtClean="0">
                <a:ea typeface="ＭＳ Ｐゴシック" charset="-128"/>
                <a:cs typeface="ＭＳ Ｐゴシック" charset="-128"/>
              </a:rPr>
              <a:t>cold </a:t>
            </a:r>
            <a:r>
              <a:rPr lang="en-US" dirty="0">
                <a:ea typeface="ＭＳ Ｐゴシック" charset="-128"/>
                <a:cs typeface="ＭＳ Ｐゴシック" charset="-128"/>
              </a:rPr>
              <a:t>dormancy </a:t>
            </a:r>
            <a:r>
              <a:rPr lang="en-US" dirty="0" smtClean="0">
                <a:ea typeface="ＭＳ Ｐゴシック" charset="-128"/>
                <a:cs typeface="ＭＳ Ｐゴシック" charset="-128"/>
              </a:rPr>
              <a:t>for </a:t>
            </a:r>
            <a:r>
              <a:rPr lang="en-US" dirty="0">
                <a:ea typeface="ＭＳ Ｐゴシック" charset="-128"/>
                <a:cs typeface="ＭＳ Ｐゴシック" charset="-128"/>
              </a:rPr>
              <a:t>at least 3 months in the wild. this is called vernalization. If </a:t>
            </a:r>
            <a:r>
              <a:rPr lang="en-US" dirty="0" smtClean="0">
                <a:ea typeface="ＭＳ Ｐゴシック" charset="-128"/>
                <a:cs typeface="ＭＳ Ｐゴシック" charset="-128"/>
              </a:rPr>
              <a:t>they</a:t>
            </a:r>
            <a:r>
              <a:rPr lang="en-US" baseline="0" dirty="0" smtClean="0">
                <a:ea typeface="ＭＳ Ｐゴシック" charset="-128"/>
                <a:cs typeface="ＭＳ Ｐゴシック" charset="-128"/>
              </a:rPr>
              <a:t> aren’t vernalized </a:t>
            </a:r>
            <a:r>
              <a:rPr lang="en-US" dirty="0" smtClean="0">
                <a:ea typeface="ＭＳ Ｐゴシック" charset="-128"/>
                <a:cs typeface="ＭＳ Ｐゴシック" charset="-128"/>
              </a:rPr>
              <a:t>they </a:t>
            </a:r>
            <a:r>
              <a:rPr lang="en-US" dirty="0">
                <a:ea typeface="ＭＳ Ｐゴシック" charset="-128"/>
                <a:cs typeface="ＭＳ Ｐゴシック" charset="-128"/>
              </a:rPr>
              <a:t>will not produce </a:t>
            </a:r>
            <a:r>
              <a:rPr lang="en-US" dirty="0" smtClean="0">
                <a:ea typeface="ＭＳ Ｐゴシック" charset="-128"/>
                <a:cs typeface="ＭＳ Ｐゴシック" charset="-128"/>
              </a:rPr>
              <a:t>healthy shoots in the spring. </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We mimic cold dormancy by putting them in the fridge. </a:t>
            </a:r>
          </a:p>
          <a:p>
            <a:endParaRPr lang="en-US" dirty="0" smtClean="0">
              <a:ea typeface="ＭＳ Ｐゴシック" charset="-128"/>
              <a:cs typeface="ＭＳ Ｐゴシック" charset="-128"/>
            </a:endParaRPr>
          </a:p>
          <a:p>
            <a:endParaRPr lang="en-US" dirty="0">
              <a:ea typeface="ＭＳ Ｐゴシック" charset="-128"/>
              <a:cs typeface="ＭＳ Ｐゴシック" charset="-128"/>
            </a:endParaRPr>
          </a:p>
        </p:txBody>
      </p:sp>
      <p:sp>
        <p:nvSpPr>
          <p:cNvPr id="98308" name="Slide Number Placeholder 3"/>
          <p:cNvSpPr>
            <a:spLocks noGrp="1"/>
          </p:cNvSpPr>
          <p:nvPr>
            <p:ph type="sldNum" sz="quarter" idx="5"/>
          </p:nvPr>
        </p:nvSpPr>
        <p:spPr bwMode="auto">
          <a:noFill/>
          <a:ln>
            <a:miter lim="800000"/>
            <a:headEnd/>
            <a:tailEnd/>
          </a:ln>
        </p:spPr>
        <p:txBody>
          <a:bodyPr/>
          <a:lstStyle/>
          <a:p>
            <a:fld id="{808682C2-158E-924F-865F-A4F53EDB487A}" type="slidenum">
              <a:rPr lang="en-US"/>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latin typeface="+mn-lt"/>
                <a:ea typeface="ＭＳ Ｐゴシック" charset="-128"/>
                <a:cs typeface="ＭＳ Ｐゴシック" charset="-128"/>
              </a:rPr>
              <a:t>Fiona</a:t>
            </a:r>
          </a:p>
          <a:p>
            <a:endParaRPr lang="en-US" dirty="0">
              <a:latin typeface="+mn-lt"/>
            </a:endParaRPr>
          </a:p>
          <a:p>
            <a:r>
              <a:rPr lang="en-US" dirty="0">
                <a:latin typeface="+mn-lt"/>
              </a:rPr>
              <a:t>Before we put the seedlings in the fridge, we wash all the agar(aw-</a:t>
            </a:r>
            <a:r>
              <a:rPr lang="en-US" dirty="0" err="1">
                <a:latin typeface="+mn-lt"/>
              </a:rPr>
              <a:t>ger</a:t>
            </a:r>
            <a:r>
              <a:rPr lang="en-US" dirty="0">
                <a:latin typeface="+mn-lt"/>
              </a:rPr>
              <a:t>) away from the seedlings after they have roots and shoots. </a:t>
            </a:r>
          </a:p>
          <a:p>
            <a:pPr defTabSz="931774">
              <a:defRPr/>
            </a:pPr>
            <a:endParaRPr lang="en-US" dirty="0">
              <a:latin typeface="+mn-lt"/>
            </a:endParaRPr>
          </a:p>
        </p:txBody>
      </p:sp>
      <p:sp>
        <p:nvSpPr>
          <p:cNvPr id="100356" name="Slide Number Placeholder 3"/>
          <p:cNvSpPr>
            <a:spLocks noGrp="1"/>
          </p:cNvSpPr>
          <p:nvPr>
            <p:ph type="sldNum" sz="quarter" idx="5"/>
          </p:nvPr>
        </p:nvSpPr>
        <p:spPr bwMode="auto">
          <a:noFill/>
          <a:ln>
            <a:miter lim="800000"/>
            <a:headEnd/>
            <a:tailEnd/>
          </a:ln>
        </p:spPr>
        <p:txBody>
          <a:bodyPr/>
          <a:lstStyle/>
          <a:p>
            <a:fld id="{85C443D7-D8DF-9D44-A795-9A481CA5093A}" type="slidenum">
              <a:rPr lang="en-US"/>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ea typeface="ＭＳ Ｐゴシック" charset="-128"/>
                <a:cs typeface="ＭＳ Ｐゴシック" charset="-128"/>
              </a:rPr>
              <a:t>Fiona  </a:t>
            </a:r>
          </a:p>
          <a:p>
            <a:endParaRPr lang="en-US" b="1" dirty="0" smtClean="0">
              <a:ea typeface="ＭＳ Ｐゴシック" charset="-128"/>
              <a:cs typeface="ＭＳ Ｐゴシック" charset="-128"/>
            </a:endParaRPr>
          </a:p>
          <a:p>
            <a:r>
              <a:rPr lang="en-US" dirty="0" smtClean="0">
                <a:ea typeface="ＭＳ Ｐゴシック" charset="-128"/>
                <a:cs typeface="ＭＳ Ｐゴシック" charset="-128"/>
              </a:rPr>
              <a:t>We tried many ways of storing in dormancy.</a:t>
            </a:r>
            <a:r>
              <a:rPr lang="en-US" baseline="0" dirty="0" smtClean="0">
                <a:ea typeface="ＭＳ Ｐゴシック" charset="-128"/>
                <a:cs typeface="ＭＳ Ｐゴシック" charset="-128"/>
              </a:rPr>
              <a:t> </a:t>
            </a:r>
            <a:r>
              <a:rPr lang="en-US" dirty="0" smtClean="0">
                <a:ea typeface="ＭＳ Ｐゴシック" charset="-128"/>
                <a:cs typeface="ＭＳ Ｐゴシック" charset="-128"/>
              </a:rPr>
              <a:t> </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Here we are putting multiple layers of seedlings</a:t>
            </a:r>
            <a:r>
              <a:rPr lang="en-US" baseline="0" dirty="0" smtClean="0">
                <a:ea typeface="ＭＳ Ｐゴシック" charset="-128"/>
                <a:cs typeface="ＭＳ Ｐゴシック" charset="-128"/>
              </a:rPr>
              <a:t> in soil held in Chinese food containers before putting them in the fridge</a:t>
            </a:r>
            <a:r>
              <a:rPr lang="en-US" dirty="0" smtClean="0">
                <a:ea typeface="ＭＳ Ｐゴシック" charset="-128"/>
                <a:cs typeface="ＭＳ Ｐゴシック" charset="-128"/>
              </a:rPr>
              <a:t>.</a:t>
            </a:r>
            <a:endParaRPr lang="en-US" dirty="0">
              <a:ea typeface="ＭＳ Ｐゴシック" charset="-128"/>
              <a:cs typeface="ＭＳ Ｐゴシック" charset="-128"/>
            </a:endParaRPr>
          </a:p>
        </p:txBody>
      </p:sp>
      <p:sp>
        <p:nvSpPr>
          <p:cNvPr id="102404" name="Slide Number Placeholder 3"/>
          <p:cNvSpPr>
            <a:spLocks noGrp="1"/>
          </p:cNvSpPr>
          <p:nvPr>
            <p:ph type="sldNum" sz="quarter" idx="5"/>
          </p:nvPr>
        </p:nvSpPr>
        <p:spPr bwMode="auto">
          <a:noFill/>
          <a:ln>
            <a:miter lim="800000"/>
            <a:headEnd/>
            <a:tailEnd/>
          </a:ln>
        </p:spPr>
        <p:txBody>
          <a:bodyPr/>
          <a:lstStyle/>
          <a:p>
            <a:fld id="{6007948E-BD53-E349-B88F-C5190789E88F}" type="slidenum">
              <a:rPr lang="en-US"/>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ea typeface="ＭＳ Ｐゴシック" charset="-128"/>
                <a:cs typeface="ＭＳ Ｐゴシック" charset="-128"/>
              </a:rPr>
              <a:t>Fiona</a:t>
            </a:r>
            <a:r>
              <a:rPr lang="en-US" b="1" baseline="0" dirty="0" smtClean="0">
                <a:ea typeface="ＭＳ Ｐゴシック" charset="-128"/>
                <a:cs typeface="ＭＳ Ｐゴシック" charset="-128"/>
              </a:rPr>
              <a:t>  </a:t>
            </a:r>
          </a:p>
          <a:p>
            <a:endParaRPr lang="en-US" b="1" baseline="0" dirty="0" smtClean="0">
              <a:ea typeface="ＭＳ Ｐゴシック" charset="-128"/>
              <a:cs typeface="ＭＳ Ｐゴシック" charset="-128"/>
            </a:endParaRPr>
          </a:p>
          <a:p>
            <a:r>
              <a:rPr lang="en-US" baseline="0" dirty="0" smtClean="0">
                <a:ea typeface="ＭＳ Ｐゴシック" charset="-128"/>
                <a:cs typeface="ＭＳ Ｐゴシック" charset="-128"/>
              </a:rPr>
              <a:t>W</a:t>
            </a:r>
            <a:r>
              <a:rPr lang="en-US" dirty="0" smtClean="0">
                <a:ea typeface="ＭＳ Ｐゴシック" charset="-128"/>
                <a:cs typeface="ＭＳ Ｐゴシック" charset="-128"/>
              </a:rPr>
              <a:t>e </a:t>
            </a:r>
            <a:r>
              <a:rPr lang="en-US" dirty="0">
                <a:ea typeface="ＭＳ Ｐゴシック" charset="-128"/>
                <a:cs typeface="ＭＳ Ｐゴシック" charset="-128"/>
              </a:rPr>
              <a:t>tried </a:t>
            </a:r>
            <a:r>
              <a:rPr lang="en-US" dirty="0" smtClean="0">
                <a:ea typeface="ＭＳ Ｐゴシック" charset="-128"/>
                <a:cs typeface="ＭＳ Ｐゴシック" charset="-128"/>
              </a:rPr>
              <a:t>large containers too. Notice</a:t>
            </a:r>
            <a:r>
              <a:rPr lang="en-US" baseline="0" dirty="0" smtClean="0">
                <a:ea typeface="ＭＳ Ｐゴシック" charset="-128"/>
                <a:cs typeface="ＭＳ Ｐゴシック" charset="-128"/>
              </a:rPr>
              <a:t> that Katherine was about a foot shorter then.</a:t>
            </a:r>
            <a:endParaRPr lang="en-US" dirty="0">
              <a:ea typeface="ＭＳ Ｐゴシック" charset="-128"/>
              <a:cs typeface="ＭＳ Ｐゴシック" charset="-128"/>
            </a:endParaRPr>
          </a:p>
        </p:txBody>
      </p:sp>
      <p:sp>
        <p:nvSpPr>
          <p:cNvPr id="104452" name="Slide Number Placeholder 3"/>
          <p:cNvSpPr>
            <a:spLocks noGrp="1"/>
          </p:cNvSpPr>
          <p:nvPr>
            <p:ph type="sldNum" sz="quarter" idx="5"/>
          </p:nvPr>
        </p:nvSpPr>
        <p:spPr bwMode="auto">
          <a:noFill/>
          <a:ln>
            <a:miter lim="800000"/>
            <a:headEnd/>
            <a:tailEnd/>
          </a:ln>
        </p:spPr>
        <p:txBody>
          <a:bodyPr/>
          <a:lstStyle/>
          <a:p>
            <a:fld id="{02974B19-0D15-454E-B325-E75FB709ADDD}" type="slidenum">
              <a:rPr lang="en-US"/>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Dan</a:t>
            </a:r>
            <a:r>
              <a:rPr lang="en-US" u="none" dirty="0" smtClean="0">
                <a:ea typeface="ＭＳ Ｐゴシック" charset="-128"/>
                <a:cs typeface="ＭＳ Ｐゴシック" charset="-128"/>
              </a:rPr>
              <a:t>  </a:t>
            </a:r>
          </a:p>
          <a:p>
            <a:endParaRPr lang="en-US" u="none" baseline="0" dirty="0" smtClean="0">
              <a:ea typeface="ＭＳ Ｐゴシック" charset="-128"/>
              <a:cs typeface="ＭＳ Ｐゴシック" charset="-128"/>
            </a:endParaRPr>
          </a:p>
          <a:p>
            <a:r>
              <a:rPr lang="en-US" baseline="0" dirty="0" smtClean="0">
                <a:ea typeface="ＭＳ Ｐゴシック" charset="-128"/>
                <a:cs typeface="ＭＳ Ｐゴシック" charset="-128"/>
              </a:rPr>
              <a:t>the showy slipper has a bold fuchsia pouch. </a:t>
            </a:r>
            <a:r>
              <a:rPr lang="en-US" dirty="0" smtClean="0">
                <a:ea typeface="ＭＳ Ｐゴシック" charset="-128"/>
                <a:cs typeface="ＭＳ Ｐゴシック" charset="-128"/>
              </a:rPr>
              <a:t>The </a:t>
            </a:r>
            <a:r>
              <a:rPr lang="en-US" dirty="0">
                <a:ea typeface="ＭＳ Ｐゴシック" charset="-128"/>
                <a:cs typeface="ＭＳ Ｐゴシック" charset="-128"/>
              </a:rPr>
              <a:t>fuchsia pouch is actually a </a:t>
            </a:r>
            <a:r>
              <a:rPr lang="en-US" dirty="0" smtClean="0">
                <a:ea typeface="ＭＳ Ｐゴシック" charset="-128"/>
                <a:cs typeface="ＭＳ Ｐゴシック" charset="-128"/>
              </a:rPr>
              <a:t>petal evolved to trap insects</a:t>
            </a:r>
            <a:r>
              <a:rPr lang="en-US" baseline="0" dirty="0" smtClean="0">
                <a:ea typeface="ＭＳ Ｐゴシック" charset="-128"/>
                <a:cs typeface="ＭＳ Ｐゴシック" charset="-128"/>
              </a:rPr>
              <a:t> and help pollination</a:t>
            </a:r>
            <a:r>
              <a:rPr lang="en-US" dirty="0" smtClean="0">
                <a:ea typeface="ＭＳ Ｐゴシック" charset="-128"/>
                <a:cs typeface="ＭＳ Ｐゴシック" charset="-128"/>
              </a:rPr>
              <a:t>. This </a:t>
            </a:r>
            <a:r>
              <a:rPr lang="en-US" dirty="0">
                <a:ea typeface="ＭＳ Ｐゴシック" charset="-128"/>
                <a:cs typeface="ＭＳ Ｐゴシック" charset="-128"/>
              </a:rPr>
              <a:t>vertical large sepal is two sepals that are </a:t>
            </a:r>
            <a:r>
              <a:rPr lang="en-US" dirty="0" smtClean="0">
                <a:ea typeface="ＭＳ Ｐゴシック" charset="-128"/>
                <a:cs typeface="ＭＳ Ｐゴシック" charset="-128"/>
              </a:rPr>
              <a:t>fused. </a:t>
            </a:r>
            <a:r>
              <a:rPr lang="en-US" dirty="0">
                <a:ea typeface="ＭＳ Ｐゴシック" charset="-128"/>
                <a:cs typeface="ＭＳ Ｐゴシック" charset="-128"/>
              </a:rPr>
              <a:t>The yellow spotted structure is the staminode that hides the</a:t>
            </a:r>
            <a:r>
              <a:rPr lang="en-US" dirty="0" smtClean="0">
                <a:ea typeface="ＭＳ Ｐゴシック" charset="-128"/>
                <a:cs typeface="ＭＳ Ｐゴシック" charset="-128"/>
              </a:rPr>
              <a:t> male anthers and </a:t>
            </a:r>
            <a:r>
              <a:rPr lang="en-US" dirty="0">
                <a:ea typeface="ＭＳ Ｐゴシック" charset="-128"/>
                <a:cs typeface="ＭＳ Ｐゴシック" charset="-128"/>
              </a:rPr>
              <a:t>the</a:t>
            </a:r>
            <a:r>
              <a:rPr lang="en-US" dirty="0" smtClean="0">
                <a:ea typeface="ＭＳ Ｐゴシック" charset="-128"/>
                <a:cs typeface="ＭＳ Ｐゴシック" charset="-128"/>
              </a:rPr>
              <a:t> female stigma to </a:t>
            </a:r>
            <a:r>
              <a:rPr lang="en-US" dirty="0">
                <a:ea typeface="ＭＳ Ｐゴシック" charset="-128"/>
                <a:cs typeface="ＭＳ Ｐゴシック" charset="-128"/>
              </a:rPr>
              <a:t>the rear.</a:t>
            </a:r>
            <a:r>
              <a:rPr lang="en-US" dirty="0" smtClean="0">
                <a:ea typeface="ＭＳ Ｐゴシック" charset="-128"/>
                <a:cs typeface="ＭＳ Ｐゴシック" charset="-128"/>
              </a:rPr>
              <a:t> </a:t>
            </a:r>
            <a:endParaRPr lang="en-US" dirty="0">
              <a:ea typeface="ＭＳ Ｐゴシック" charset="-128"/>
              <a:cs typeface="ＭＳ Ｐゴシック" charset="-128"/>
            </a:endParaRPr>
          </a:p>
        </p:txBody>
      </p:sp>
      <p:sp>
        <p:nvSpPr>
          <p:cNvPr id="28676" name="Slide Number Placeholder 3"/>
          <p:cNvSpPr>
            <a:spLocks noGrp="1"/>
          </p:cNvSpPr>
          <p:nvPr>
            <p:ph type="sldNum" sz="quarter" idx="5"/>
          </p:nvPr>
        </p:nvSpPr>
        <p:spPr bwMode="auto">
          <a:noFill/>
          <a:ln>
            <a:miter lim="800000"/>
            <a:headEnd/>
            <a:tailEnd/>
          </a:ln>
        </p:spPr>
        <p:txBody>
          <a:bodyPr/>
          <a:lstStyle/>
          <a:p>
            <a:fld id="{09671E98-91C9-A64D-8713-F0B828339ECF}" type="slidenum">
              <a:rPr lang="en-US"/>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ea typeface="ＭＳ Ｐゴシック" charset="-128"/>
                <a:cs typeface="ＭＳ Ｐゴシック" charset="-128"/>
              </a:rPr>
              <a:t>Fiona</a:t>
            </a:r>
            <a:r>
              <a:rPr lang="en-US" b="1" baseline="0" dirty="0" smtClean="0">
                <a:ea typeface="ＭＳ Ｐゴシック" charset="-128"/>
                <a:cs typeface="ＭＳ Ｐゴシック" charset="-128"/>
              </a:rPr>
              <a:t>  </a:t>
            </a:r>
          </a:p>
          <a:p>
            <a:endParaRPr lang="en-US" b="1" baseline="0" dirty="0" smtClean="0">
              <a:ea typeface="ＭＳ Ｐゴシック" charset="-128"/>
              <a:cs typeface="ＭＳ Ｐゴシック" charset="-128"/>
            </a:endParaRPr>
          </a:p>
          <a:p>
            <a:r>
              <a:rPr lang="en-US" dirty="0" smtClean="0">
                <a:ea typeface="ＭＳ Ｐゴシック" charset="-128"/>
                <a:cs typeface="ＭＳ Ｐゴシック" charset="-128"/>
              </a:rPr>
              <a:t>A</a:t>
            </a:r>
            <a:r>
              <a:rPr lang="en-US" baseline="0" dirty="0" smtClean="0">
                <a:ea typeface="ＭＳ Ｐゴシック" charset="-128"/>
                <a:cs typeface="ＭＳ Ｐゴシック" charset="-128"/>
              </a:rPr>
              <a:t> close up of seedlings layered in soil</a:t>
            </a:r>
            <a:endParaRPr lang="en-US" dirty="0">
              <a:ea typeface="ＭＳ Ｐゴシック" charset="-128"/>
              <a:cs typeface="ＭＳ Ｐゴシック" charset="-128"/>
            </a:endParaRPr>
          </a:p>
        </p:txBody>
      </p:sp>
      <p:sp>
        <p:nvSpPr>
          <p:cNvPr id="106500" name="Slide Number Placeholder 3"/>
          <p:cNvSpPr>
            <a:spLocks noGrp="1"/>
          </p:cNvSpPr>
          <p:nvPr>
            <p:ph type="sldNum" sz="quarter" idx="5"/>
          </p:nvPr>
        </p:nvSpPr>
        <p:spPr bwMode="auto">
          <a:noFill/>
          <a:ln>
            <a:miter lim="800000"/>
            <a:headEnd/>
            <a:tailEnd/>
          </a:ln>
        </p:spPr>
        <p:txBody>
          <a:bodyPr/>
          <a:lstStyle/>
          <a:p>
            <a:fld id="{817E8707-F8F4-DB47-92C2-AA310057634A}" type="slidenum">
              <a:rPr lang="en-US"/>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b="1" dirty="0" smtClean="0">
                <a:ea typeface="ＭＳ Ｐゴシック" charset="-128"/>
                <a:cs typeface="ＭＳ Ｐゴシック" charset="-128"/>
              </a:rPr>
              <a:t>Fiona</a:t>
            </a:r>
            <a:r>
              <a:rPr lang="en-US" b="1" baseline="0" dirty="0" smtClean="0">
                <a:ea typeface="ＭＳ Ｐゴシック" charset="-128"/>
                <a:cs typeface="ＭＳ Ｐゴシック" charset="-128"/>
              </a:rPr>
              <a:t>  </a:t>
            </a:r>
          </a:p>
          <a:p>
            <a:endParaRPr lang="en-US" b="1" baseline="0" dirty="0" smtClean="0">
              <a:ea typeface="ＭＳ Ｐゴシック" charset="-128"/>
            </a:endParaRPr>
          </a:p>
          <a:p>
            <a:r>
              <a:rPr lang="en-US" dirty="0" smtClean="0"/>
              <a:t>We experimented for storing</a:t>
            </a:r>
            <a:r>
              <a:rPr lang="en-US" baseline="0" dirty="0" smtClean="0"/>
              <a:t> up to a year.  Once the root tips are black, the root tip is dead and since roots grow from their tips  most of these roots will not grow.</a:t>
            </a:r>
            <a:endParaRPr lang="en-US"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ea typeface="ＭＳ Ｐゴシック" charset="-128"/>
                <a:cs typeface="ＭＳ Ｐゴシック" charset="-128"/>
              </a:rPr>
              <a:t>Fiona</a:t>
            </a:r>
            <a:r>
              <a:rPr lang="en-US" b="1" baseline="0" dirty="0" smtClean="0">
                <a:ea typeface="ＭＳ Ｐゴシック" charset="-128"/>
                <a:cs typeface="ＭＳ Ｐゴシック" charset="-128"/>
              </a:rPr>
              <a:t>  </a:t>
            </a:r>
          </a:p>
          <a:p>
            <a:endParaRPr lang="en-US" b="1" baseline="0" dirty="0" smtClean="0">
              <a:ea typeface="ＭＳ Ｐゴシック" charset="-128"/>
              <a:cs typeface="ＭＳ Ｐゴシック" charset="-128"/>
            </a:endParaRPr>
          </a:p>
          <a:p>
            <a:r>
              <a:rPr lang="en-US" dirty="0" smtClean="0">
                <a:ea typeface="ＭＳ Ｐゴシック" charset="-128"/>
                <a:cs typeface="ＭＳ Ｐゴシック" charset="-128"/>
              </a:rPr>
              <a:t>We </a:t>
            </a:r>
            <a:r>
              <a:rPr lang="en-US" dirty="0">
                <a:ea typeface="ＭＳ Ｐゴシック" charset="-128"/>
                <a:cs typeface="ＭＳ Ｐゴシック" charset="-128"/>
              </a:rPr>
              <a:t>have found </a:t>
            </a:r>
            <a:r>
              <a:rPr lang="en-US" dirty="0" smtClean="0">
                <a:ea typeface="ＭＳ Ｐゴシック" charset="-128"/>
                <a:cs typeface="ＭＳ Ｐゴシック" charset="-128"/>
              </a:rPr>
              <a:t>better results </a:t>
            </a:r>
            <a:r>
              <a:rPr lang="en-US" dirty="0">
                <a:ea typeface="ＭＳ Ｐゴシック" charset="-128"/>
                <a:cs typeface="ＭＳ Ｐゴシック" charset="-128"/>
              </a:rPr>
              <a:t>by storing either in baby food jars </a:t>
            </a:r>
            <a:r>
              <a:rPr lang="en-US" dirty="0" smtClean="0">
                <a:ea typeface="ＭＳ Ｐゴシック" charset="-128"/>
                <a:cs typeface="ＭＳ Ｐゴシック" charset="-128"/>
              </a:rPr>
              <a:t>without soil</a:t>
            </a:r>
            <a:r>
              <a:rPr lang="en-US" baseline="0" dirty="0" smtClean="0">
                <a:ea typeface="ＭＳ Ｐゴシック" charset="-128"/>
                <a:cs typeface="ＭＳ Ｐゴシック" charset="-128"/>
              </a:rPr>
              <a:t> </a:t>
            </a:r>
            <a:r>
              <a:rPr lang="en-US" dirty="0" smtClean="0">
                <a:ea typeface="ＭＳ Ｐゴシック" charset="-128"/>
                <a:cs typeface="ＭＳ Ｐゴシック" charset="-128"/>
              </a:rPr>
              <a:t>or </a:t>
            </a:r>
            <a:r>
              <a:rPr lang="en-US" dirty="0">
                <a:ea typeface="ＭＳ Ｐゴシック" charset="-128"/>
                <a:cs typeface="ＭＳ Ｐゴシック" charset="-128"/>
              </a:rPr>
              <a:t>simply</a:t>
            </a:r>
          </a:p>
        </p:txBody>
      </p:sp>
      <p:sp>
        <p:nvSpPr>
          <p:cNvPr id="109572" name="Slide Number Placeholder 3"/>
          <p:cNvSpPr>
            <a:spLocks noGrp="1"/>
          </p:cNvSpPr>
          <p:nvPr>
            <p:ph type="sldNum" sz="quarter" idx="5"/>
          </p:nvPr>
        </p:nvSpPr>
        <p:spPr bwMode="auto">
          <a:noFill/>
          <a:ln>
            <a:miter lim="800000"/>
            <a:headEnd/>
            <a:tailEnd/>
          </a:ln>
        </p:spPr>
        <p:txBody>
          <a:bodyPr/>
          <a:lstStyle/>
          <a:p>
            <a:fld id="{C64E8BC6-BB30-7649-886D-AAD0A126454E}" type="slidenum">
              <a:rPr lang="en-US"/>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ea typeface="ＭＳ Ｐゴシック" charset="-128"/>
                <a:cs typeface="ＭＳ Ｐゴシック" charset="-128"/>
              </a:rPr>
              <a:t>Fiona</a:t>
            </a:r>
            <a:r>
              <a:rPr lang="en-US" b="1" baseline="0" dirty="0" smtClean="0">
                <a:ea typeface="ＭＳ Ｐゴシック" charset="-128"/>
                <a:cs typeface="ＭＳ Ｐゴシック" charset="-128"/>
              </a:rPr>
              <a:t> </a:t>
            </a:r>
            <a:r>
              <a:rPr lang="en-US" dirty="0" smtClean="0">
                <a:ea typeface="ＭＳ Ｐゴシック" charset="-128"/>
                <a:cs typeface="ＭＳ Ｐゴシック" charset="-128"/>
              </a:rPr>
              <a:t> </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Placing agar cultures </a:t>
            </a:r>
            <a:r>
              <a:rPr lang="en-US" dirty="0">
                <a:ea typeface="ＭＳ Ｐゴシック" charset="-128"/>
                <a:cs typeface="ＭＳ Ｐゴシック" charset="-128"/>
              </a:rPr>
              <a:t>in </a:t>
            </a:r>
            <a:r>
              <a:rPr lang="en-US" dirty="0" smtClean="0">
                <a:ea typeface="ＭＳ Ｐゴシック" charset="-128"/>
                <a:cs typeface="ＭＳ Ｐゴシック" charset="-128"/>
              </a:rPr>
              <a:t>the </a:t>
            </a:r>
            <a:r>
              <a:rPr lang="en-US" dirty="0">
                <a:ea typeface="ＭＳ Ｐゴシック" charset="-128"/>
                <a:cs typeface="ＭＳ Ｐゴシック" charset="-128"/>
              </a:rPr>
              <a:t>fridge for 3 </a:t>
            </a:r>
            <a:r>
              <a:rPr lang="en-US" dirty="0" smtClean="0">
                <a:ea typeface="ＭＳ Ｐゴシック" charset="-128"/>
                <a:cs typeface="ＭＳ Ｐゴシック" charset="-128"/>
              </a:rPr>
              <a:t>months</a:t>
            </a:r>
          </a:p>
          <a:p>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Now</a:t>
            </a:r>
            <a:r>
              <a:rPr lang="en-US" baseline="0" dirty="0" smtClean="0">
                <a:ea typeface="ＭＳ Ｐゴシック" charset="-128"/>
                <a:cs typeface="ＭＳ Ｐゴシック" charset="-128"/>
              </a:rPr>
              <a:t> Claire will come back to tell you about planting in soil and homemade fen</a:t>
            </a:r>
            <a:endParaRPr lang="en-US" dirty="0" smtClean="0">
              <a:ea typeface="ＭＳ Ｐゴシック" charset="-128"/>
              <a:cs typeface="ＭＳ Ｐゴシック" charset="-128"/>
            </a:endParaRPr>
          </a:p>
        </p:txBody>
      </p:sp>
      <p:sp>
        <p:nvSpPr>
          <p:cNvPr id="111620" name="Slide Number Placeholder 3"/>
          <p:cNvSpPr>
            <a:spLocks noGrp="1"/>
          </p:cNvSpPr>
          <p:nvPr>
            <p:ph type="sldNum" sz="quarter" idx="5"/>
          </p:nvPr>
        </p:nvSpPr>
        <p:spPr bwMode="auto">
          <a:noFill/>
          <a:ln>
            <a:miter lim="800000"/>
            <a:headEnd/>
            <a:tailEnd/>
          </a:ln>
        </p:spPr>
        <p:txBody>
          <a:bodyPr/>
          <a:lstStyle/>
          <a:p>
            <a:fld id="{E85403B7-A6E3-C542-839B-6477CD199E20}" type="slidenum">
              <a:rPr lang="en-US"/>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i="1" u="none" dirty="0" smtClean="0">
                <a:ea typeface="ＭＳ Ｐゴシック" charset="-128"/>
                <a:cs typeface="ＭＳ Ｐゴシック" charset="-128"/>
              </a:rPr>
              <a:t>Claire</a:t>
            </a:r>
            <a:endParaRPr lang="en-US" dirty="0" smtClean="0">
              <a:ea typeface="ＭＳ Ｐゴシック" charset="-128"/>
              <a:cs typeface="ＭＳ Ｐゴシック" charset="-128"/>
            </a:endParaRP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After </a:t>
            </a:r>
            <a:r>
              <a:rPr lang="en-US" dirty="0">
                <a:ea typeface="ＭＳ Ｐゴシック" charset="-128"/>
                <a:cs typeface="ＭＳ Ｐゴシック" charset="-128"/>
              </a:rPr>
              <a:t>the </a:t>
            </a:r>
            <a:r>
              <a:rPr lang="en-US" dirty="0" smtClean="0">
                <a:ea typeface="ＭＳ Ｐゴシック" charset="-128"/>
                <a:cs typeface="ＭＳ Ｐゴシック" charset="-128"/>
              </a:rPr>
              <a:t>seedlings </a:t>
            </a:r>
            <a:r>
              <a:rPr lang="en-US" dirty="0">
                <a:ea typeface="ＭＳ Ｐゴシック" charset="-128"/>
                <a:cs typeface="ＭＳ Ｐゴシック" charset="-128"/>
              </a:rPr>
              <a:t>are dormant for about 3 months in the </a:t>
            </a:r>
            <a:r>
              <a:rPr lang="en-US" dirty="0" smtClean="0">
                <a:ea typeface="ＭＳ Ｐゴシック" charset="-128"/>
                <a:cs typeface="ＭＳ Ｐゴシック" charset="-128"/>
              </a:rPr>
              <a:t>fridge, </a:t>
            </a:r>
            <a:r>
              <a:rPr lang="en-US" dirty="0">
                <a:ea typeface="ＭＳ Ｐゴシック" charset="-128"/>
                <a:cs typeface="ＭＳ Ｐゴシック" charset="-128"/>
              </a:rPr>
              <a:t>we take them </a:t>
            </a:r>
            <a:r>
              <a:rPr lang="en-US" dirty="0" smtClean="0">
                <a:ea typeface="ＭＳ Ｐゴシック" charset="-128"/>
                <a:cs typeface="ＭＳ Ｐゴシック" charset="-128"/>
              </a:rPr>
              <a:t>out. We are currently experimenting various ways</a:t>
            </a:r>
            <a:r>
              <a:rPr lang="en-US" baseline="0" dirty="0" smtClean="0">
                <a:ea typeface="ＭＳ Ｐゴシック" charset="-128"/>
                <a:cs typeface="ＭＳ Ｐゴシック" charset="-128"/>
              </a:rPr>
              <a:t> of planting in different situations</a:t>
            </a:r>
            <a:r>
              <a:rPr lang="en-US" dirty="0" smtClean="0">
                <a:ea typeface="ＭＳ Ｐゴシック" charset="-128"/>
                <a:cs typeface="ＭＳ Ｐゴシック" charset="-128"/>
              </a:rPr>
              <a:t>. </a:t>
            </a:r>
          </a:p>
          <a:p>
            <a:pPr eaLnBrk="1" hangingPunct="1">
              <a:spcBef>
                <a:spcPct val="0"/>
              </a:spcBef>
            </a:pPr>
            <a:endParaRPr lang="en-US" dirty="0" smtClean="0">
              <a:ea typeface="ＭＳ Ｐゴシック" charset="-128"/>
              <a:cs typeface="ＭＳ Ｐゴシック" charset="-128"/>
            </a:endParaRPr>
          </a:p>
        </p:txBody>
      </p:sp>
      <p:sp>
        <p:nvSpPr>
          <p:cNvPr id="113668" name="Slide Number Placeholder 3"/>
          <p:cNvSpPr>
            <a:spLocks noGrp="1"/>
          </p:cNvSpPr>
          <p:nvPr>
            <p:ph type="sldNum" sz="quarter" idx="5"/>
          </p:nvPr>
        </p:nvSpPr>
        <p:spPr bwMode="auto">
          <a:noFill/>
          <a:ln>
            <a:miter lim="800000"/>
            <a:headEnd/>
            <a:tailEnd/>
          </a:ln>
        </p:spPr>
        <p:txBody>
          <a:bodyPr/>
          <a:lstStyle/>
          <a:p>
            <a:fld id="{9BC788A9-7916-2040-9D4F-85651BF86F61}" type="slidenum">
              <a:rPr lang="en-US"/>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Claire</a:t>
            </a:r>
          </a:p>
          <a:p>
            <a:endParaRPr lang="en-US" b="1" i="1" u="none" dirty="0" smtClean="0">
              <a:ea typeface="ＭＳ Ｐゴシック" charset="-128"/>
              <a:cs typeface="ＭＳ Ｐゴシック" charset="-128"/>
            </a:endParaRPr>
          </a:p>
          <a:p>
            <a:r>
              <a:rPr lang="en-US" b="0" i="0" u="none" dirty="0" smtClean="0">
                <a:ea typeface="ＭＳ Ｐゴシック" charset="-128"/>
                <a:cs typeface="ＭＳ Ｐゴシック" charset="-128"/>
              </a:rPr>
              <a:t>T</a:t>
            </a:r>
            <a:r>
              <a:rPr lang="en-US" dirty="0" smtClean="0">
                <a:ea typeface="ＭＳ Ｐゴシック" charset="-128"/>
                <a:cs typeface="ＭＳ Ｐゴシック" charset="-128"/>
              </a:rPr>
              <a:t>he </a:t>
            </a:r>
            <a:r>
              <a:rPr lang="en-US" dirty="0">
                <a:ea typeface="ＭＳ Ｐゴシック" charset="-128"/>
                <a:cs typeface="ＭＳ Ｐゴシック" charset="-128"/>
              </a:rPr>
              <a:t>standard medium for </a:t>
            </a:r>
            <a:r>
              <a:rPr lang="en-US" dirty="0" smtClean="0">
                <a:ea typeface="ＭＳ Ｐゴシック" charset="-128"/>
                <a:cs typeface="ＭＳ Ｐゴシック" charset="-128"/>
              </a:rPr>
              <a:t>transplanting </a:t>
            </a:r>
            <a:r>
              <a:rPr lang="en-US" dirty="0">
                <a:ea typeface="ＭＳ Ｐゴシック" charset="-128"/>
                <a:cs typeface="ＭＳ Ｐゴシック" charset="-128"/>
              </a:rPr>
              <a:t>is a mixture of peat moss and compost.  It take about 3 weeks for the plants to sprout </a:t>
            </a:r>
            <a:r>
              <a:rPr lang="en-US" dirty="0" smtClean="0">
                <a:ea typeface="ＭＳ Ｐゴシック" charset="-128"/>
                <a:cs typeface="ＭＳ Ｐゴシック" charset="-128"/>
              </a:rPr>
              <a:t>and about </a:t>
            </a:r>
            <a:r>
              <a:rPr lang="en-US" dirty="0">
                <a:ea typeface="ＭＳ Ｐゴシック" charset="-128"/>
                <a:cs typeface="ＭＳ Ｐゴシック" charset="-128"/>
              </a:rPr>
              <a:t>another</a:t>
            </a:r>
            <a:r>
              <a:rPr lang="en-US" dirty="0" smtClean="0">
                <a:ea typeface="ＭＳ Ｐゴシック" charset="-128"/>
                <a:cs typeface="ＭＳ Ｐゴシック" charset="-128"/>
              </a:rPr>
              <a:t> 3-</a:t>
            </a:r>
            <a:r>
              <a:rPr lang="en-US" dirty="0">
                <a:ea typeface="ＭＳ Ｐゴシック" charset="-128"/>
                <a:cs typeface="ＭＳ Ｐゴシック" charset="-128"/>
              </a:rPr>
              <a:t>4 weeks to produce a full </a:t>
            </a:r>
            <a:r>
              <a:rPr lang="en-US" dirty="0" smtClean="0">
                <a:ea typeface="ＭＳ Ｐゴシック" charset="-128"/>
                <a:cs typeface="ＭＳ Ｐゴシック" charset="-128"/>
              </a:rPr>
              <a:t>leaf.</a:t>
            </a:r>
          </a:p>
          <a:p>
            <a:endParaRPr lang="en-US" dirty="0" smtClean="0">
              <a:ea typeface="ＭＳ Ｐゴシック" charset="-128"/>
              <a:cs typeface="ＭＳ Ｐゴシック" charset="-128"/>
            </a:endParaRPr>
          </a:p>
        </p:txBody>
      </p:sp>
      <p:sp>
        <p:nvSpPr>
          <p:cNvPr id="123908" name="Slide Number Placeholder 3"/>
          <p:cNvSpPr>
            <a:spLocks noGrp="1"/>
          </p:cNvSpPr>
          <p:nvPr>
            <p:ph type="sldNum" sz="quarter" idx="5"/>
          </p:nvPr>
        </p:nvSpPr>
        <p:spPr bwMode="auto">
          <a:noFill/>
          <a:ln>
            <a:miter lim="800000"/>
            <a:headEnd/>
            <a:tailEnd/>
          </a:ln>
        </p:spPr>
        <p:txBody>
          <a:bodyPr/>
          <a:lstStyle/>
          <a:p>
            <a:fld id="{0E501165-9C04-5244-B154-585DB041BAC8}" type="slidenum">
              <a:rPr lang="en-US"/>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Claire</a:t>
            </a:r>
            <a:endParaRPr lang="en-US" u="none" dirty="0" smtClean="0">
              <a:ea typeface="ＭＳ Ｐゴシック" charset="-128"/>
              <a:cs typeface="ＭＳ Ｐゴシック" charset="-128"/>
            </a:endParaRPr>
          </a:p>
          <a:p>
            <a:endParaRPr lang="en-US" u="none" dirty="0" smtClean="0">
              <a:ea typeface="ＭＳ Ｐゴシック" charset="-128"/>
              <a:cs typeface="ＭＳ Ｐゴシック" charset="-128"/>
            </a:endParaRPr>
          </a:p>
          <a:p>
            <a:r>
              <a:rPr lang="en-US" u="none" dirty="0" smtClean="0">
                <a:ea typeface="ＭＳ Ｐゴシック" charset="-128"/>
                <a:cs typeface="ＭＳ Ｐゴシック" charset="-128"/>
              </a:rPr>
              <a:t>W</a:t>
            </a:r>
            <a:r>
              <a:rPr lang="en-US" dirty="0" smtClean="0">
                <a:ea typeface="ＭＳ Ｐゴシック" charset="-128"/>
                <a:cs typeface="ＭＳ Ｐゴシック" charset="-128"/>
              </a:rPr>
              <a:t>e </a:t>
            </a:r>
            <a:r>
              <a:rPr lang="en-US" dirty="0">
                <a:ea typeface="ＭＳ Ｐゴシック" charset="-128"/>
                <a:cs typeface="ＭＳ Ｐゴシック" charset="-128"/>
              </a:rPr>
              <a:t>tried creating an artificial indoor fen environment</a:t>
            </a:r>
            <a:r>
              <a:rPr lang="en-US" dirty="0" smtClean="0">
                <a:ea typeface="ＭＳ Ｐゴシック" charset="-128"/>
                <a:cs typeface="ＭＳ Ｐゴシック" charset="-128"/>
              </a:rPr>
              <a:t> to </a:t>
            </a:r>
            <a:r>
              <a:rPr lang="en-US" dirty="0">
                <a:ea typeface="ＭＳ Ｐゴシック" charset="-128"/>
                <a:cs typeface="ＭＳ Ｐゴシック" charset="-128"/>
              </a:rPr>
              <a:t>study their growth but it </a:t>
            </a:r>
            <a:r>
              <a:rPr lang="en-US" dirty="0" smtClean="0">
                <a:ea typeface="ＭＳ Ｐゴシック" charset="-128"/>
                <a:cs typeface="ＭＳ Ｐゴシック" charset="-128"/>
              </a:rPr>
              <a:t>didn’t</a:t>
            </a:r>
            <a:r>
              <a:rPr lang="en-US" altLang="ja-JP" dirty="0" smtClean="0">
                <a:ea typeface="ＭＳ Ｐゴシック" charset="-128"/>
                <a:cs typeface="ＭＳ Ｐゴシック" charset="-128"/>
              </a:rPr>
              <a:t> </a:t>
            </a:r>
            <a:r>
              <a:rPr lang="en-US" altLang="ja-JP" dirty="0">
                <a:ea typeface="ＭＳ Ｐゴシック" charset="-128"/>
                <a:cs typeface="ＭＳ Ｐゴシック" charset="-128"/>
              </a:rPr>
              <a:t>work very </a:t>
            </a:r>
            <a:r>
              <a:rPr lang="en-US" altLang="ja-JP" dirty="0" smtClean="0">
                <a:ea typeface="ＭＳ Ｐゴシック" charset="-128"/>
                <a:cs typeface="ＭＳ Ｐゴシック" charset="-128"/>
              </a:rPr>
              <a:t>well…as </a:t>
            </a:r>
            <a:r>
              <a:rPr lang="en-US" altLang="ja-JP" dirty="0">
                <a:ea typeface="ＭＳ Ｐゴシック" charset="-128"/>
                <a:cs typeface="ＭＳ Ｐゴシック" charset="-128"/>
              </a:rPr>
              <a:t>you can probably tell  =)</a:t>
            </a:r>
            <a:endParaRPr lang="en-US" dirty="0">
              <a:ea typeface="ＭＳ Ｐゴシック" charset="-128"/>
              <a:cs typeface="ＭＳ Ｐゴシック" charset="-128"/>
            </a:endParaRPr>
          </a:p>
        </p:txBody>
      </p:sp>
      <p:sp>
        <p:nvSpPr>
          <p:cNvPr id="125956" name="Slide Number Placeholder 3"/>
          <p:cNvSpPr>
            <a:spLocks noGrp="1"/>
          </p:cNvSpPr>
          <p:nvPr>
            <p:ph type="sldNum" sz="quarter" idx="5"/>
          </p:nvPr>
        </p:nvSpPr>
        <p:spPr bwMode="auto">
          <a:noFill/>
          <a:ln>
            <a:miter lim="800000"/>
            <a:headEnd/>
            <a:tailEnd/>
          </a:ln>
        </p:spPr>
        <p:txBody>
          <a:bodyPr/>
          <a:lstStyle/>
          <a:p>
            <a:fld id="{C89C0E7E-6AE2-C543-971A-0EC33BE64D5E}" type="slidenum">
              <a:rPr lang="en-US"/>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Claire</a:t>
            </a:r>
            <a:endParaRPr lang="en-US" b="1" dirty="0" smtClean="0">
              <a:ea typeface="ＭＳ Ｐゴシック" charset="-128"/>
              <a:cs typeface="ＭＳ Ｐゴシック" charset="-128"/>
            </a:endParaRPr>
          </a:p>
          <a:p>
            <a:endParaRPr lang="en-US" b="1" dirty="0" smtClean="0">
              <a:ea typeface="ＭＳ Ｐゴシック" charset="-128"/>
              <a:cs typeface="ＭＳ Ｐゴシック" charset="-128"/>
            </a:endParaRPr>
          </a:p>
          <a:p>
            <a:r>
              <a:rPr lang="en-US" dirty="0" smtClean="0">
                <a:ea typeface="ＭＳ Ｐゴシック" charset="-128"/>
                <a:cs typeface="ＭＳ Ｐゴシック" charset="-128"/>
              </a:rPr>
              <a:t>We </a:t>
            </a:r>
            <a:r>
              <a:rPr lang="en-US" dirty="0">
                <a:ea typeface="ＭＳ Ｐゴシック" charset="-128"/>
                <a:cs typeface="ＭＳ Ｐゴシック" charset="-128"/>
              </a:rPr>
              <a:t>have tried transplanting into</a:t>
            </a:r>
            <a:r>
              <a:rPr lang="en-US" dirty="0" smtClean="0">
                <a:ea typeface="ＭＳ Ｐゴシック" charset="-128"/>
                <a:cs typeface="ＭＳ Ｐゴシック" charset="-128"/>
              </a:rPr>
              <a:t> sphagnum moss </a:t>
            </a:r>
            <a:r>
              <a:rPr lang="en-US" dirty="0">
                <a:ea typeface="ＭＳ Ｐゴシック" charset="-128"/>
                <a:cs typeface="ＭＳ Ｐゴシック" charset="-128"/>
              </a:rPr>
              <a:t>and fine pebbles with moderate success.</a:t>
            </a:r>
          </a:p>
        </p:txBody>
      </p:sp>
      <p:sp>
        <p:nvSpPr>
          <p:cNvPr id="128004" name="Slide Number Placeholder 3"/>
          <p:cNvSpPr>
            <a:spLocks noGrp="1"/>
          </p:cNvSpPr>
          <p:nvPr>
            <p:ph type="sldNum" sz="quarter" idx="5"/>
          </p:nvPr>
        </p:nvSpPr>
        <p:spPr bwMode="auto">
          <a:noFill/>
          <a:ln>
            <a:miter lim="800000"/>
            <a:headEnd/>
            <a:tailEnd/>
          </a:ln>
        </p:spPr>
        <p:txBody>
          <a:bodyPr/>
          <a:lstStyle/>
          <a:p>
            <a:fld id="{9CACF523-74A2-084C-B50B-397C2DC408D1}" type="slidenum">
              <a:rPr lang="en-US"/>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Claire</a:t>
            </a:r>
            <a:endParaRPr lang="en-US" b="1" dirty="0" smtClean="0">
              <a:ea typeface="ＭＳ Ｐゴシック" charset="-128"/>
              <a:cs typeface="ＭＳ Ｐゴシック" charset="-128"/>
            </a:endParaRPr>
          </a:p>
          <a:p>
            <a:endParaRPr lang="en-US" b="1" dirty="0" smtClean="0">
              <a:ea typeface="ＭＳ Ｐゴシック" charset="-128"/>
              <a:cs typeface="ＭＳ Ｐゴシック" charset="-128"/>
            </a:endParaRPr>
          </a:p>
          <a:p>
            <a:r>
              <a:rPr lang="en-US" b="0" dirty="0" smtClean="0">
                <a:ea typeface="ＭＳ Ｐゴシック" charset="-128"/>
                <a:cs typeface="ＭＳ Ｐゴシック" charset="-128"/>
              </a:rPr>
              <a:t>M</a:t>
            </a:r>
            <a:r>
              <a:rPr lang="en-US" dirty="0" smtClean="0">
                <a:ea typeface="ＭＳ Ｐゴシック" charset="-128"/>
                <a:cs typeface="ＭＳ Ｐゴシック" charset="-128"/>
              </a:rPr>
              <a:t>ost recently, we have tried using a soilless aquaculture medium</a:t>
            </a:r>
            <a:r>
              <a:rPr lang="en-US" baseline="0" dirty="0" smtClean="0">
                <a:ea typeface="ＭＳ Ｐゴシック" charset="-128"/>
                <a:cs typeface="ＭＳ Ｐゴシック" charset="-128"/>
              </a:rPr>
              <a:t> with some very encouraging results. </a:t>
            </a:r>
            <a:r>
              <a:rPr lang="en-US" dirty="0" smtClean="0">
                <a:ea typeface="ＭＳ Ｐゴシック" charset="-128"/>
                <a:cs typeface="ＭＳ Ｐゴシック" charset="-128"/>
              </a:rPr>
              <a:t>in </a:t>
            </a:r>
            <a:r>
              <a:rPr lang="en-US" dirty="0">
                <a:ea typeface="ＭＳ Ｐゴシック" charset="-128"/>
                <a:cs typeface="ＭＳ Ｐゴシック" charset="-128"/>
              </a:rPr>
              <a:t>just 3 </a:t>
            </a:r>
            <a:r>
              <a:rPr lang="en-US" dirty="0" smtClean="0">
                <a:ea typeface="ＭＳ Ｐゴシック" charset="-128"/>
                <a:cs typeface="ＭＳ Ｐゴシック" charset="-128"/>
              </a:rPr>
              <a:t>weeks, vernalized seedlings rocketed </a:t>
            </a:r>
            <a:r>
              <a:rPr lang="en-US" dirty="0">
                <a:ea typeface="ＭＳ Ｐゴシック" charset="-128"/>
                <a:cs typeface="ＭＳ Ｐゴシック" charset="-128"/>
              </a:rPr>
              <a:t>to over </a:t>
            </a:r>
            <a:r>
              <a:rPr lang="en-US" dirty="0" smtClean="0">
                <a:ea typeface="ＭＳ Ｐゴシック" charset="-128"/>
                <a:cs typeface="ＭＳ Ｐゴシック" charset="-128"/>
              </a:rPr>
              <a:t>2 1/2 inches </a:t>
            </a:r>
            <a:r>
              <a:rPr lang="en-US" dirty="0">
                <a:ea typeface="ＭＳ Ｐゴシック" charset="-128"/>
                <a:cs typeface="ＭＳ Ｐゴシック" charset="-128"/>
              </a:rPr>
              <a:t>in </a:t>
            </a:r>
            <a:r>
              <a:rPr lang="en-US" dirty="0" smtClean="0">
                <a:ea typeface="ＭＳ Ｐゴシック" charset="-128"/>
                <a:cs typeface="ＭＳ Ｐゴシック" charset="-128"/>
              </a:rPr>
              <a:t>height!</a:t>
            </a:r>
            <a:endParaRPr lang="en-US" dirty="0">
              <a:ea typeface="ＭＳ Ｐゴシック" charset="-128"/>
              <a:cs typeface="ＭＳ Ｐゴシック" charset="-128"/>
            </a:endParaRPr>
          </a:p>
        </p:txBody>
      </p:sp>
      <p:sp>
        <p:nvSpPr>
          <p:cNvPr id="130052" name="Slide Number Placeholder 3"/>
          <p:cNvSpPr>
            <a:spLocks noGrp="1"/>
          </p:cNvSpPr>
          <p:nvPr>
            <p:ph type="sldNum" sz="quarter" idx="5"/>
          </p:nvPr>
        </p:nvSpPr>
        <p:spPr bwMode="auto">
          <a:noFill/>
          <a:ln>
            <a:miter lim="800000"/>
            <a:headEnd/>
            <a:tailEnd/>
          </a:ln>
        </p:spPr>
        <p:txBody>
          <a:bodyPr/>
          <a:lstStyle/>
          <a:p>
            <a:fld id="{A343820C-7FB2-B84E-92B0-AAF8C92FEAC3}" type="slidenum">
              <a:rPr lang="en-US"/>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Claire</a:t>
            </a:r>
            <a:endParaRPr lang="en-US" b="1" dirty="0" smtClean="0">
              <a:ea typeface="ＭＳ Ｐゴシック" charset="-128"/>
              <a:cs typeface="ＭＳ Ｐゴシック" charset="-128"/>
            </a:endParaRPr>
          </a:p>
          <a:p>
            <a:endParaRPr lang="en-US" b="1" dirty="0" smtClean="0">
              <a:ea typeface="ＭＳ Ｐゴシック" charset="-128"/>
              <a:cs typeface="ＭＳ Ｐゴシック" charset="-128"/>
            </a:endParaRPr>
          </a:p>
          <a:p>
            <a:r>
              <a:rPr lang="en-US" dirty="0" smtClean="0">
                <a:ea typeface="ＭＳ Ｐゴシック" charset="-128"/>
                <a:cs typeface="ＭＳ Ｐゴシック" charset="-128"/>
              </a:rPr>
              <a:t>We </a:t>
            </a:r>
            <a:r>
              <a:rPr lang="en-US" dirty="0">
                <a:ea typeface="ＭＳ Ｐゴシック" charset="-128"/>
                <a:cs typeface="ＭＳ Ｐゴシック" charset="-128"/>
              </a:rPr>
              <a:t>will be</a:t>
            </a:r>
            <a:r>
              <a:rPr lang="en-US" dirty="0" smtClean="0">
                <a:ea typeface="ＭＳ Ｐゴシック" charset="-128"/>
                <a:cs typeface="ＭＳ Ｐゴシック" charset="-128"/>
              </a:rPr>
              <a:t> doing</a:t>
            </a:r>
            <a:r>
              <a:rPr lang="en-US" baseline="0" dirty="0" smtClean="0">
                <a:ea typeface="ＭＳ Ｐゴシック" charset="-128"/>
                <a:cs typeface="ＭＳ Ｐゴシック" charset="-128"/>
              </a:rPr>
              <a:t> many more experiments with this soilless procedure </a:t>
            </a:r>
            <a:r>
              <a:rPr lang="en-US" dirty="0" smtClean="0">
                <a:ea typeface="ＭＳ Ｐゴシック" charset="-128"/>
                <a:cs typeface="ＭＳ Ｐゴシック" charset="-128"/>
              </a:rPr>
              <a:t>as a method of speeding growth before transplanting to nature.</a:t>
            </a:r>
            <a:endParaRPr lang="en-US" dirty="0">
              <a:ea typeface="ＭＳ Ｐゴシック" charset="-128"/>
              <a:cs typeface="ＭＳ Ｐゴシック" charset="-128"/>
            </a:endParaRPr>
          </a:p>
        </p:txBody>
      </p:sp>
      <p:sp>
        <p:nvSpPr>
          <p:cNvPr id="132100" name="Slide Number Placeholder 3"/>
          <p:cNvSpPr>
            <a:spLocks noGrp="1"/>
          </p:cNvSpPr>
          <p:nvPr>
            <p:ph type="sldNum" sz="quarter" idx="5"/>
          </p:nvPr>
        </p:nvSpPr>
        <p:spPr bwMode="auto">
          <a:noFill/>
          <a:ln>
            <a:miter lim="800000"/>
            <a:headEnd/>
            <a:tailEnd/>
          </a:ln>
        </p:spPr>
        <p:txBody>
          <a:bodyPr/>
          <a:lstStyle/>
          <a:p>
            <a:fld id="{2EA52658-DB66-9242-9918-781703692F43}" type="slidenum">
              <a:rPr lang="en-US"/>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Dan    </a:t>
            </a:r>
          </a:p>
          <a:p>
            <a:endParaRPr lang="en-US" b="1" i="1" u="none" dirty="0" smtClean="0">
              <a:ea typeface="ＭＳ Ｐゴシック" charset="-128"/>
              <a:cs typeface="ＭＳ Ｐゴシック" charset="-128"/>
            </a:endParaRPr>
          </a:p>
          <a:p>
            <a:r>
              <a:rPr lang="en-US" b="0" i="0" u="none" dirty="0" smtClean="0">
                <a:ea typeface="ＭＳ Ｐゴシック" charset="-128"/>
                <a:cs typeface="ＭＳ Ｐゴシック" charset="-128"/>
              </a:rPr>
              <a:t>F</a:t>
            </a:r>
            <a:r>
              <a:rPr lang="en-US" dirty="0" smtClean="0">
                <a:ea typeface="ＭＳ Ｐゴシック" charset="-128"/>
                <a:cs typeface="ＭＳ Ｐゴシック" charset="-128"/>
              </a:rPr>
              <a:t>rom </a:t>
            </a:r>
            <a:r>
              <a:rPr lang="en-US" dirty="0">
                <a:ea typeface="ＭＳ Ｐゴシック" charset="-128"/>
                <a:cs typeface="ＭＳ Ｐゴシック" charset="-128"/>
              </a:rPr>
              <a:t>the left we have the </a:t>
            </a:r>
            <a:r>
              <a:rPr lang="en-US" dirty="0" smtClean="0">
                <a:ea typeface="ＭＳ Ｐゴシック" charset="-128"/>
                <a:cs typeface="ＭＳ Ｐゴシック" charset="-128"/>
              </a:rPr>
              <a:t>ovary, </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then </a:t>
            </a:r>
            <a:r>
              <a:rPr lang="en-US" dirty="0">
                <a:ea typeface="ＭＳ Ｐゴシック" charset="-128"/>
                <a:cs typeface="ＭＳ Ｐゴシック" charset="-128"/>
              </a:rPr>
              <a:t>the</a:t>
            </a:r>
            <a:r>
              <a:rPr lang="en-US" dirty="0" smtClean="0">
                <a:ea typeface="ＭＳ Ｐゴシック" charset="-128"/>
                <a:cs typeface="ＭＳ Ｐゴシック" charset="-128"/>
              </a:rPr>
              <a:t> anther</a:t>
            </a:r>
            <a:r>
              <a:rPr lang="en-US" baseline="0" dirty="0" smtClean="0">
                <a:ea typeface="ＭＳ Ｐゴシック" charset="-128"/>
                <a:cs typeface="ＭＳ Ｐゴシック" charset="-128"/>
              </a:rPr>
              <a:t> </a:t>
            </a:r>
            <a:r>
              <a:rPr lang="en-US" dirty="0" smtClean="0">
                <a:ea typeface="ＭＳ Ｐゴシック" charset="-128"/>
                <a:cs typeface="ＭＳ Ｐゴシック" charset="-128"/>
              </a:rPr>
              <a:t>that has a </a:t>
            </a:r>
            <a:r>
              <a:rPr lang="en-US" dirty="0">
                <a:ea typeface="ＭＳ Ｐゴシック" charset="-128"/>
                <a:cs typeface="ＭＳ Ｐゴシック" charset="-128"/>
              </a:rPr>
              <a:t>mass of brown sticky pollen, </a:t>
            </a:r>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then </a:t>
            </a:r>
            <a:r>
              <a:rPr lang="en-US" dirty="0">
                <a:ea typeface="ＭＳ Ｐゴシック" charset="-128"/>
                <a:cs typeface="ＭＳ Ｐゴシック" charset="-128"/>
              </a:rPr>
              <a:t>the female structure called the stigma, </a:t>
            </a:r>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and the staminode in the front. Notice</a:t>
            </a:r>
            <a:r>
              <a:rPr lang="en-US" baseline="0" dirty="0" smtClean="0">
                <a:ea typeface="ＭＳ Ｐゴシック" charset="-128"/>
                <a:cs typeface="ＭＳ Ｐゴシック" charset="-128"/>
              </a:rPr>
              <a:t> that the leaves, petals, sepals, and </a:t>
            </a:r>
          </a:p>
          <a:p>
            <a:endParaRPr lang="en-US" baseline="0" dirty="0" smtClean="0">
              <a:ea typeface="ＭＳ Ｐゴシック" charset="-128"/>
              <a:cs typeface="ＭＳ Ｐゴシック" charset="-128"/>
            </a:endParaRPr>
          </a:p>
          <a:p>
            <a:r>
              <a:rPr lang="en-US" baseline="0" dirty="0" smtClean="0">
                <a:ea typeface="ＭＳ Ｐゴシック" charset="-128"/>
                <a:cs typeface="ＭＳ Ｐゴシック" charset="-128"/>
              </a:rPr>
              <a:t>pouch have numerous hairs.  Katherine will explain what these and other parts of the slippers </a:t>
            </a:r>
          </a:p>
          <a:p>
            <a:endParaRPr lang="en-US" baseline="0" dirty="0" smtClean="0">
              <a:ea typeface="ＭＳ Ｐゴシック" charset="-128"/>
              <a:cs typeface="ＭＳ Ｐゴシック" charset="-128"/>
            </a:endParaRPr>
          </a:p>
          <a:p>
            <a:r>
              <a:rPr lang="en-US" baseline="0" dirty="0" smtClean="0">
                <a:ea typeface="ＭＳ Ｐゴシック" charset="-128"/>
                <a:cs typeface="ＭＳ Ｐゴシック" charset="-128"/>
              </a:rPr>
              <a:t>look like under the microscope later, but now I am going to turn over the speaking to Claire to describe the yellow slippers.</a:t>
            </a:r>
            <a:endParaRPr lang="en-US" dirty="0">
              <a:ea typeface="ＭＳ Ｐゴシック" charset="-128"/>
              <a:cs typeface="ＭＳ Ｐゴシック" charset="-128"/>
            </a:endParaRPr>
          </a:p>
        </p:txBody>
      </p:sp>
      <p:sp>
        <p:nvSpPr>
          <p:cNvPr id="30724" name="Slide Number Placeholder 3"/>
          <p:cNvSpPr>
            <a:spLocks noGrp="1"/>
          </p:cNvSpPr>
          <p:nvPr>
            <p:ph type="sldNum" sz="quarter" idx="5"/>
          </p:nvPr>
        </p:nvSpPr>
        <p:spPr bwMode="auto">
          <a:noFill/>
          <a:ln>
            <a:miter lim="800000"/>
            <a:headEnd/>
            <a:tailEnd/>
          </a:ln>
        </p:spPr>
        <p:txBody>
          <a:bodyPr/>
          <a:lstStyle/>
          <a:p>
            <a:fld id="{863E978C-3D2A-3642-839B-EA3A77AA0D30}" type="slidenum">
              <a:rPr lang="en-US"/>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Claire</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This is a natural fen…water percolating through and the soil and water is sweet.</a:t>
            </a:r>
          </a:p>
          <a:p>
            <a:endParaRPr lang="en-US" dirty="0" smtClean="0">
              <a:ea typeface="ＭＳ Ｐゴシック" charset="-128"/>
              <a:cs typeface="ＭＳ Ｐゴシック" charset="-128"/>
            </a:endParaRPr>
          </a:p>
          <a:p>
            <a:pPr defTabSz="931774">
              <a:defRPr/>
            </a:pPr>
            <a:r>
              <a:rPr lang="en-US" b="0" i="0" u="none" baseline="0" dirty="0" smtClean="0">
                <a:ea typeface="ＭＳ Ｐゴシック" charset="-128"/>
                <a:cs typeface="ＭＳ Ｐゴシック" charset="-128"/>
              </a:rPr>
              <a:t>This is the showy slippers’ natural habitat. It has a neutral or basic soil </a:t>
            </a:r>
            <a:r>
              <a:rPr lang="en-US" b="0" i="0" u="none" baseline="0" dirty="0" err="1" smtClean="0">
                <a:ea typeface="ＭＳ Ｐゴシック" charset="-128"/>
                <a:cs typeface="ＭＳ Ｐゴシック" charset="-128"/>
              </a:rPr>
              <a:t>pH.</a:t>
            </a:r>
            <a:r>
              <a:rPr lang="en-US" b="0" i="0" u="none" baseline="0" dirty="0" smtClean="0">
                <a:ea typeface="ＭＳ Ｐゴシック" charset="-128"/>
                <a:cs typeface="ＭＳ Ｐゴシック" charset="-128"/>
              </a:rPr>
              <a:t> </a:t>
            </a:r>
          </a:p>
          <a:p>
            <a:pPr defTabSz="931774">
              <a:defRPr/>
            </a:pPr>
            <a:endParaRPr lang="en-US" b="0" i="0" u="none" baseline="0" dirty="0" smtClean="0">
              <a:ea typeface="ＭＳ Ｐゴシック" charset="-128"/>
              <a:cs typeface="ＭＳ Ｐゴシック" charset="-128"/>
            </a:endParaRPr>
          </a:p>
          <a:p>
            <a:pPr defTabSz="931774">
              <a:defRPr/>
            </a:pPr>
            <a:r>
              <a:rPr lang="en-US" b="0" i="0" u="none" baseline="0" dirty="0" smtClean="0">
                <a:ea typeface="ＭＳ Ｐゴシック" charset="-128"/>
                <a:cs typeface="ＭＳ Ｐゴシック" charset="-128"/>
              </a:rPr>
              <a:t>However, most soil in NH is acidic. </a:t>
            </a:r>
          </a:p>
          <a:p>
            <a:pPr defTabSz="931774">
              <a:defRPr/>
            </a:pPr>
            <a:endParaRPr lang="en-US" b="0" i="0" u="none" baseline="0" dirty="0" smtClean="0">
              <a:ea typeface="ＭＳ Ｐゴシック" charset="-128"/>
              <a:cs typeface="ＭＳ Ｐゴシック" charset="-128"/>
            </a:endParaRPr>
          </a:p>
          <a:p>
            <a:pPr defTabSz="931774">
              <a:defRPr/>
            </a:pPr>
            <a:r>
              <a:rPr lang="en-US" b="0" i="0" u="none" baseline="0" dirty="0" smtClean="0">
                <a:ea typeface="ＭＳ Ｐゴシック" charset="-128"/>
                <a:cs typeface="ＭＳ Ｐゴシック" charset="-128"/>
              </a:rPr>
              <a:t>It is easier to control the pH in a home made fen than in a natural bog.</a:t>
            </a:r>
            <a:endParaRPr lang="en-US" dirty="0">
              <a:ea typeface="ＭＳ Ｐゴシック" charset="-128"/>
              <a:cs typeface="ＭＳ Ｐゴシック" charset="-128"/>
            </a:endParaRPr>
          </a:p>
        </p:txBody>
      </p:sp>
      <p:sp>
        <p:nvSpPr>
          <p:cNvPr id="119812" name="Slide Number Placeholder 3"/>
          <p:cNvSpPr>
            <a:spLocks noGrp="1"/>
          </p:cNvSpPr>
          <p:nvPr>
            <p:ph type="sldNum" sz="quarter" idx="5"/>
          </p:nvPr>
        </p:nvSpPr>
        <p:spPr bwMode="auto">
          <a:noFill/>
          <a:ln>
            <a:miter lim="800000"/>
            <a:headEnd/>
            <a:tailEnd/>
          </a:ln>
        </p:spPr>
        <p:txBody>
          <a:bodyPr/>
          <a:lstStyle/>
          <a:p>
            <a:fld id="{54DC8BF4-2FC5-B841-B817-BC617E36722B}" type="slidenum">
              <a:rPr lang="en-US"/>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i="1" u="none" dirty="0" smtClean="0">
                <a:ea typeface="ＭＳ Ｐゴシック" charset="-128"/>
                <a:cs typeface="ＭＳ Ｐゴシック" charset="-128"/>
              </a:rPr>
              <a:t>Claire</a:t>
            </a:r>
          </a:p>
          <a:p>
            <a:pPr eaLnBrk="1" hangingPunct="1">
              <a:spcBef>
                <a:spcPct val="0"/>
              </a:spcBef>
            </a:pPr>
            <a:endParaRPr lang="en-US" b="1" i="1" u="none"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Locating </a:t>
            </a:r>
            <a:r>
              <a:rPr lang="en-US" dirty="0">
                <a:ea typeface="ＭＳ Ｐゴシック" charset="-128"/>
                <a:cs typeface="ＭＳ Ｐゴシック" charset="-128"/>
              </a:rPr>
              <a:t>your home-made fen in a damp area will help. </a:t>
            </a:r>
            <a:r>
              <a:rPr lang="en-US" dirty="0" smtClean="0">
                <a:ea typeface="ＭＳ Ｐゴシック" charset="-128"/>
                <a:cs typeface="ＭＳ Ｐゴシック" charset="-128"/>
              </a:rPr>
              <a:t> </a:t>
            </a: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It should receive about 6 </a:t>
            </a:r>
            <a:r>
              <a:rPr lang="en-US" dirty="0" err="1" smtClean="0">
                <a:ea typeface="ＭＳ Ｐゴシック" charset="-128"/>
                <a:cs typeface="ＭＳ Ｐゴシック" charset="-128"/>
              </a:rPr>
              <a:t>hrs</a:t>
            </a:r>
            <a:r>
              <a:rPr lang="en-US" baseline="0" dirty="0" smtClean="0">
                <a:ea typeface="ＭＳ Ｐゴシック" charset="-128"/>
                <a:cs typeface="ＭＳ Ｐゴシック" charset="-128"/>
              </a:rPr>
              <a:t> of direct sunlight and have a sweet soil pH of about 7</a:t>
            </a:r>
            <a:endParaRPr lang="en-US" dirty="0" smtClean="0">
              <a:ea typeface="ＭＳ Ｐゴシック" charset="-128"/>
              <a:cs typeface="ＭＳ Ｐゴシック" charset="-128"/>
            </a:endParaRP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It is nice to have</a:t>
            </a:r>
            <a:r>
              <a:rPr lang="en-US" baseline="0" dirty="0" smtClean="0">
                <a:ea typeface="ＭＳ Ｐゴシック" charset="-128"/>
                <a:cs typeface="ＭＳ Ｐゴシック" charset="-128"/>
              </a:rPr>
              <a:t> a ground cover of sphagnum moss and ferns but not necessary</a:t>
            </a:r>
          </a:p>
          <a:p>
            <a:pPr eaLnBrk="1" hangingPunct="1">
              <a:spcBef>
                <a:spcPct val="0"/>
              </a:spcBef>
            </a:pPr>
            <a:endParaRPr lang="en-US" baseline="0" dirty="0" smtClean="0">
              <a:ea typeface="ＭＳ Ｐゴシック" charset="-128"/>
              <a:cs typeface="ＭＳ Ｐゴシック" charset="-128"/>
            </a:endParaRPr>
          </a:p>
        </p:txBody>
      </p:sp>
      <p:sp>
        <p:nvSpPr>
          <p:cNvPr id="117764" name="Slide Number Placeholder 3"/>
          <p:cNvSpPr>
            <a:spLocks noGrp="1"/>
          </p:cNvSpPr>
          <p:nvPr>
            <p:ph type="sldNum" sz="quarter" idx="5"/>
          </p:nvPr>
        </p:nvSpPr>
        <p:spPr bwMode="auto">
          <a:noFill/>
          <a:ln>
            <a:miter lim="800000"/>
            <a:headEnd/>
            <a:tailEnd/>
          </a:ln>
        </p:spPr>
        <p:txBody>
          <a:bodyPr/>
          <a:lstStyle/>
          <a:p>
            <a:fld id="{CDD9885D-41B0-EA4F-A5F4-3B69549ABC9D}" type="slidenum">
              <a:rPr lang="en-US"/>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Claire</a:t>
            </a:r>
          </a:p>
          <a:p>
            <a:endParaRPr lang="en-US" b="1" i="1" u="none" dirty="0" smtClean="0">
              <a:ea typeface="ＭＳ Ｐゴシック" charset="-128"/>
              <a:cs typeface="ＭＳ Ｐゴシック" charset="-128"/>
            </a:endParaRPr>
          </a:p>
          <a:p>
            <a:r>
              <a:rPr lang="en-US" b="0" i="0" u="none" dirty="0" smtClean="0">
                <a:ea typeface="ＭＳ Ｐゴシック" charset="-128"/>
                <a:cs typeface="ＭＳ Ｐゴシック" charset="-128"/>
              </a:rPr>
              <a:t>Here is a home</a:t>
            </a:r>
            <a:r>
              <a:rPr lang="en-US" b="0" i="0" u="none" baseline="0" dirty="0" smtClean="0">
                <a:ea typeface="ＭＳ Ｐゴシック" charset="-128"/>
                <a:cs typeface="ＭＳ Ｐゴシック" charset="-128"/>
              </a:rPr>
              <a:t>made fen that we built 3 years ago on our campus. </a:t>
            </a:r>
            <a:endParaRPr lang="en-US" b="0" i="0" u="none" dirty="0">
              <a:ea typeface="ＭＳ Ｐゴシック" charset="-128"/>
              <a:cs typeface="ＭＳ Ｐゴシック" charset="-128"/>
            </a:endParaRPr>
          </a:p>
        </p:txBody>
      </p:sp>
      <p:sp>
        <p:nvSpPr>
          <p:cNvPr id="136196" name="Slide Number Placeholder 3"/>
          <p:cNvSpPr>
            <a:spLocks noGrp="1"/>
          </p:cNvSpPr>
          <p:nvPr>
            <p:ph type="sldNum" sz="quarter" idx="5"/>
          </p:nvPr>
        </p:nvSpPr>
        <p:spPr bwMode="auto">
          <a:noFill/>
          <a:ln>
            <a:miter lim="800000"/>
            <a:headEnd/>
            <a:tailEnd/>
          </a:ln>
        </p:spPr>
        <p:txBody>
          <a:bodyPr/>
          <a:lstStyle/>
          <a:p>
            <a:fld id="{A5EA67BC-420C-574A-88D6-E0D395711FEB}" type="slidenum">
              <a:rPr lang="en-US"/>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b="1" i="1" u="none" dirty="0" smtClean="0">
                <a:ea typeface="ＭＳ Ｐゴシック" charset="-128"/>
                <a:cs typeface="ＭＳ Ｐゴシック" charset="-128"/>
              </a:rPr>
              <a:t>Claire</a:t>
            </a:r>
          </a:p>
          <a:p>
            <a:endParaRPr lang="en-US" b="1" i="1" u="none" dirty="0" smtClean="0">
              <a:ea typeface="ＭＳ Ｐゴシック" charset="-128"/>
            </a:endParaRPr>
          </a:p>
          <a:p>
            <a:r>
              <a:rPr lang="en-US" dirty="0" smtClean="0"/>
              <a:t>It was a bit too sunny, so we put a shade screen of wooden slats over it.</a:t>
            </a:r>
            <a:endParaRPr lang="en-US"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Claire</a:t>
            </a:r>
          </a:p>
          <a:p>
            <a:endParaRPr lang="en-US" b="1" i="1" u="none" dirty="0" smtClean="0">
              <a:ea typeface="ＭＳ Ｐゴシック" charset="-128"/>
              <a:cs typeface="ＭＳ Ｐゴシック" charset="-128"/>
            </a:endParaRPr>
          </a:p>
          <a:p>
            <a:r>
              <a:rPr lang="en-US" b="0" i="0" u="none" dirty="0" smtClean="0">
                <a:ea typeface="ＭＳ Ｐゴシック" charset="-128"/>
                <a:cs typeface="ＭＳ Ｐゴシック" charset="-128"/>
              </a:rPr>
              <a:t>We flagged the places where we planted seedlings.</a:t>
            </a:r>
            <a:endParaRPr lang="en-US" b="1" i="1" u="sng" dirty="0">
              <a:ea typeface="ＭＳ Ｐゴシック" charset="-128"/>
              <a:cs typeface="ＭＳ Ｐゴシック" charset="-128"/>
            </a:endParaRPr>
          </a:p>
        </p:txBody>
      </p:sp>
      <p:sp>
        <p:nvSpPr>
          <p:cNvPr id="139268" name="Slide Number Placeholder 3"/>
          <p:cNvSpPr>
            <a:spLocks noGrp="1"/>
          </p:cNvSpPr>
          <p:nvPr>
            <p:ph type="sldNum" sz="quarter" idx="5"/>
          </p:nvPr>
        </p:nvSpPr>
        <p:spPr bwMode="auto">
          <a:noFill/>
          <a:ln>
            <a:miter lim="800000"/>
            <a:headEnd/>
            <a:tailEnd/>
          </a:ln>
        </p:spPr>
        <p:txBody>
          <a:bodyPr/>
          <a:lstStyle/>
          <a:p>
            <a:fld id="{FAE4B5C3-6773-F444-ADCD-7437AEF1241D}" type="slidenum">
              <a:rPr lang="en-US"/>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b="1" i="1" u="none" dirty="0" smtClean="0">
                <a:ea typeface="ＭＳ Ｐゴシック" charset="-128"/>
                <a:cs typeface="ＭＳ Ｐゴシック" charset="-128"/>
              </a:rPr>
              <a:t>Claire</a:t>
            </a:r>
            <a:endParaRPr lang="en-US" b="1" i="1" u="none" baseline="0" dirty="0" smtClean="0">
              <a:ea typeface="ＭＳ Ｐゴシック" charset="-128"/>
              <a:cs typeface="ＭＳ Ｐゴシック" charset="-128"/>
            </a:endParaRPr>
          </a:p>
          <a:p>
            <a:endParaRPr lang="en-US" b="1" i="1" u="none" baseline="0" dirty="0" smtClean="0">
              <a:ea typeface="ＭＳ Ｐゴシック" charset="-128"/>
            </a:endParaRPr>
          </a:p>
          <a:p>
            <a:r>
              <a:rPr lang="en-US" dirty="0" smtClean="0"/>
              <a:t>We are in our third year and are hoping for a few flowers this spring.</a:t>
            </a:r>
          </a:p>
          <a:p>
            <a:endParaRPr lang="en-US" dirty="0" smtClean="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Claire</a:t>
            </a:r>
          </a:p>
          <a:p>
            <a:endParaRPr lang="en-US" b="1" i="1" u="none" dirty="0" smtClean="0">
              <a:ea typeface="ＭＳ Ｐゴシック" charset="-128"/>
              <a:cs typeface="ＭＳ Ｐゴシック" charset="-128"/>
            </a:endParaRPr>
          </a:p>
          <a:p>
            <a:pPr defTabSz="931774" eaLnBrk="1" hangingPunct="1">
              <a:spcBef>
                <a:spcPct val="0"/>
              </a:spcBef>
              <a:defRPr/>
            </a:pPr>
            <a:r>
              <a:rPr lang="en-US" dirty="0" smtClean="0">
                <a:ea typeface="ＭＳ Ｐゴシック" charset="-128"/>
                <a:cs typeface="ＭＳ Ｐゴシック" charset="-128"/>
              </a:rPr>
              <a:t>This is a successful fen at Dr. </a:t>
            </a:r>
            <a:r>
              <a:rPr lang="en-US" dirty="0" err="1" smtClean="0">
                <a:ea typeface="ＭＳ Ｐゴシック" charset="-128"/>
                <a:cs typeface="ＭＳ Ｐゴシック" charset="-128"/>
              </a:rPr>
              <a:t>Faletra’s</a:t>
            </a:r>
            <a:r>
              <a:rPr lang="en-US" dirty="0" smtClean="0">
                <a:ea typeface="ＭＳ Ｐゴシック" charset="-128"/>
                <a:cs typeface="ＭＳ Ｐゴシック" charset="-128"/>
              </a:rPr>
              <a:t> home. It</a:t>
            </a:r>
            <a:r>
              <a:rPr lang="en-US" baseline="0" dirty="0" smtClean="0">
                <a:ea typeface="ＭＳ Ｐゴシック" charset="-128"/>
                <a:cs typeface="ＭＳ Ｐゴシック" charset="-128"/>
              </a:rPr>
              <a:t> </a:t>
            </a:r>
            <a:r>
              <a:rPr lang="en-US" dirty="0" smtClean="0">
                <a:ea typeface="ＭＳ Ｐゴシック" charset="-128"/>
                <a:cs typeface="ＭＳ Ｐゴシック" charset="-128"/>
              </a:rPr>
              <a:t>has a healthy flowering population of about 18 </a:t>
            </a:r>
            <a:r>
              <a:rPr lang="en-US" baseline="0" dirty="0" smtClean="0">
                <a:ea typeface="ＭＳ Ｐゴシック" charset="-128"/>
                <a:cs typeface="ＭＳ Ｐゴシック" charset="-128"/>
              </a:rPr>
              <a:t>plants</a:t>
            </a:r>
            <a:r>
              <a:rPr lang="en-US" dirty="0" smtClean="0">
                <a:ea typeface="ＭＳ Ｐゴシック" charset="-128"/>
                <a:cs typeface="ＭＳ Ｐゴシック" charset="-128"/>
              </a:rPr>
              <a:t>. </a:t>
            </a:r>
          </a:p>
          <a:p>
            <a:pPr eaLnBrk="1" hangingPunct="1">
              <a:spcBef>
                <a:spcPct val="0"/>
              </a:spcBef>
            </a:pPr>
            <a:endParaRPr lang="en-US" dirty="0" smtClean="0">
              <a:ea typeface="ＭＳ Ｐゴシック" charset="-128"/>
              <a:cs typeface="ＭＳ Ｐゴシック" charset="-128"/>
            </a:endParaRPr>
          </a:p>
          <a:p>
            <a:pPr defTabSz="931774" eaLnBrk="1" hangingPunct="1">
              <a:spcBef>
                <a:spcPct val="0"/>
              </a:spcBef>
              <a:defRPr/>
            </a:pPr>
            <a:r>
              <a:rPr lang="en-US" dirty="0" smtClean="0">
                <a:ea typeface="ＭＳ Ｐゴシック" charset="-128"/>
                <a:cs typeface="ＭＳ Ｐゴシック" charset="-128"/>
              </a:rPr>
              <a:t>These</a:t>
            </a:r>
            <a:r>
              <a:rPr lang="en-US" baseline="0" dirty="0" smtClean="0">
                <a:ea typeface="ＭＳ Ｐゴシック" charset="-128"/>
                <a:cs typeface="ＭＳ Ｐゴシック" charset="-128"/>
              </a:rPr>
              <a:t> plants began in sterile seed culture. </a:t>
            </a:r>
            <a:r>
              <a:rPr lang="en-US" dirty="0" smtClean="0">
                <a:ea typeface="ＭＳ Ｐゴシック" charset="-128"/>
                <a:cs typeface="ＭＳ Ｐゴシック" charset="-128"/>
              </a:rPr>
              <a:t>They took 4 years from germination to flower and are now about 20 years old.  When lady’s slippers like a spot, they can live well over a hundred years old!</a:t>
            </a:r>
          </a:p>
          <a:p>
            <a:pPr eaLnBrk="1" hangingPunct="1">
              <a:spcBef>
                <a:spcPct val="0"/>
              </a:spcBef>
            </a:pPr>
            <a:endParaRPr lang="en-US" dirty="0" smtClean="0">
              <a:ea typeface="ＭＳ Ｐゴシック" charset="-128"/>
              <a:cs typeface="ＭＳ Ｐゴシック" charset="-128"/>
            </a:endParaRPr>
          </a:p>
          <a:p>
            <a:pPr defTabSz="931774">
              <a:defRPr/>
            </a:pPr>
            <a:r>
              <a:rPr lang="en-US" dirty="0" smtClean="0"/>
              <a:t>Now Irina will teach you how</a:t>
            </a:r>
            <a:r>
              <a:rPr lang="en-US" baseline="0" dirty="0" smtClean="0"/>
              <a:t> to make your own fen</a:t>
            </a:r>
            <a:endParaRPr lang="en-US" dirty="0" smtClean="0"/>
          </a:p>
          <a:p>
            <a:endParaRPr lang="en-US" dirty="0" smtClean="0">
              <a:ea typeface="ＭＳ Ｐゴシック" charset="-128"/>
              <a:cs typeface="ＭＳ Ｐゴシック" charset="-128"/>
            </a:endParaRPr>
          </a:p>
        </p:txBody>
      </p:sp>
      <p:sp>
        <p:nvSpPr>
          <p:cNvPr id="121860" name="Slide Number Placeholder 3"/>
          <p:cNvSpPr>
            <a:spLocks noGrp="1"/>
          </p:cNvSpPr>
          <p:nvPr>
            <p:ph type="sldNum" sz="quarter" idx="5"/>
          </p:nvPr>
        </p:nvSpPr>
        <p:spPr bwMode="auto">
          <a:noFill/>
          <a:ln>
            <a:miter lim="800000"/>
            <a:headEnd/>
            <a:tailEnd/>
          </a:ln>
        </p:spPr>
        <p:txBody>
          <a:bodyPr/>
          <a:lstStyle/>
          <a:p>
            <a:fld id="{50F1D84C-37FF-5943-A691-A2434E587BDE}" type="slidenum">
              <a:rPr lang="en-US"/>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Irina</a:t>
            </a:r>
            <a:r>
              <a:rPr lang="en-US" b="1" i="1" u="none" baseline="0" dirty="0" smtClean="0">
                <a:ea typeface="ＭＳ Ｐゴシック" charset="-128"/>
                <a:cs typeface="ＭＳ Ｐゴシック" charset="-128"/>
              </a:rPr>
              <a:t>  </a:t>
            </a:r>
          </a:p>
          <a:p>
            <a:endParaRPr lang="en-US" b="1" i="1" u="none" baseline="0" dirty="0" smtClean="0">
              <a:ea typeface="ＭＳ Ｐゴシック" charset="-128"/>
              <a:cs typeface="ＭＳ Ｐゴシック" charset="-128"/>
            </a:endParaRPr>
          </a:p>
          <a:p>
            <a:r>
              <a:rPr lang="en-US" dirty="0" smtClean="0">
                <a:ea typeface="ＭＳ Ｐゴシック" charset="-128"/>
                <a:cs typeface="ＭＳ Ｐゴシック" charset="-128"/>
              </a:rPr>
              <a:t>We will now show you how we</a:t>
            </a:r>
            <a:r>
              <a:rPr lang="en-US" baseline="0" dirty="0" smtClean="0">
                <a:ea typeface="ＭＳ Ｐゴシック" charset="-128"/>
                <a:cs typeface="ＭＳ Ｐゴシック" charset="-128"/>
              </a:rPr>
              <a:t> made two fens this fall.</a:t>
            </a:r>
            <a:endParaRPr lang="en-US" dirty="0" smtClean="0">
              <a:ea typeface="ＭＳ Ｐゴシック" charset="-128"/>
              <a:cs typeface="ＭＳ Ｐゴシック" charset="-128"/>
            </a:endParaRPr>
          </a:p>
          <a:p>
            <a:endParaRPr lang="en-US" dirty="0">
              <a:ea typeface="ＭＳ Ｐゴシック" charset="-128"/>
              <a:cs typeface="ＭＳ Ｐゴシック" charset="-128"/>
            </a:endParaRPr>
          </a:p>
        </p:txBody>
      </p:sp>
      <p:sp>
        <p:nvSpPr>
          <p:cNvPr id="143364" name="Slide Number Placeholder 3"/>
          <p:cNvSpPr>
            <a:spLocks noGrp="1"/>
          </p:cNvSpPr>
          <p:nvPr>
            <p:ph type="sldNum" sz="quarter" idx="5"/>
          </p:nvPr>
        </p:nvSpPr>
        <p:spPr bwMode="auto">
          <a:noFill/>
          <a:ln>
            <a:miter lim="800000"/>
            <a:headEnd/>
            <a:tailEnd/>
          </a:ln>
        </p:spPr>
        <p:txBody>
          <a:bodyPr/>
          <a:lstStyle/>
          <a:p>
            <a:fld id="{3F819574-7AFA-B348-8A84-BC46CD74DBEC}" type="slidenum">
              <a:rPr lang="en-US"/>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Irina</a:t>
            </a:r>
            <a:r>
              <a:rPr lang="en-US" b="1" i="1" u="none" baseline="0" dirty="0" smtClean="0">
                <a:ea typeface="ＭＳ Ｐゴシック" charset="-128"/>
                <a:cs typeface="ＭＳ Ｐゴシック" charset="-128"/>
              </a:rPr>
              <a:t>  </a:t>
            </a:r>
          </a:p>
          <a:p>
            <a:endParaRPr lang="en-US" b="1" i="1" u="none" baseline="0" dirty="0" smtClean="0">
              <a:ea typeface="ＭＳ Ｐゴシック" charset="-128"/>
              <a:cs typeface="ＭＳ Ｐゴシック" charset="-128"/>
            </a:endParaRPr>
          </a:p>
          <a:p>
            <a:r>
              <a:rPr lang="en-US" b="0" i="0" u="none" dirty="0" smtClean="0">
                <a:ea typeface="ＭＳ Ｐゴシック" charset="-128"/>
                <a:cs typeface="ＭＳ Ｐゴシック" charset="-128"/>
              </a:rPr>
              <a:t>To</a:t>
            </a:r>
            <a:r>
              <a:rPr lang="en-US" b="0" i="0" u="none" baseline="0" dirty="0" smtClean="0">
                <a:ea typeface="ＭＳ Ｐゴシック" charset="-128"/>
                <a:cs typeface="ＭＳ Ｐゴシック" charset="-128"/>
              </a:rPr>
              <a:t> prepare the fen, first dig out and save the soil. Put the soil in a box, on a tarp or in a wheel barrow.</a:t>
            </a:r>
            <a:endParaRPr lang="en-US" b="1" i="1" u="sng" dirty="0">
              <a:ea typeface="ＭＳ Ｐゴシック" charset="-128"/>
              <a:cs typeface="ＭＳ Ｐゴシック" charset="-128"/>
            </a:endParaRPr>
          </a:p>
        </p:txBody>
      </p:sp>
      <p:sp>
        <p:nvSpPr>
          <p:cNvPr id="141316" name="Slide Number Placeholder 3"/>
          <p:cNvSpPr>
            <a:spLocks noGrp="1"/>
          </p:cNvSpPr>
          <p:nvPr>
            <p:ph type="sldNum" sz="quarter" idx="5"/>
          </p:nvPr>
        </p:nvSpPr>
        <p:spPr bwMode="auto">
          <a:noFill/>
          <a:ln>
            <a:miter lim="800000"/>
            <a:headEnd/>
            <a:tailEnd/>
          </a:ln>
        </p:spPr>
        <p:txBody>
          <a:bodyPr/>
          <a:lstStyle/>
          <a:p>
            <a:fld id="{3CB69D53-6B93-7D46-9DD5-BC942D93ABFA}" type="slidenum">
              <a:rPr lang="en-US"/>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Irina</a:t>
            </a:r>
            <a:r>
              <a:rPr lang="en-US" b="1" i="1" u="none" baseline="0" dirty="0" smtClean="0">
                <a:ea typeface="ＭＳ Ｐゴシック" charset="-128"/>
                <a:cs typeface="ＭＳ Ｐゴシック" charset="-128"/>
              </a:rPr>
              <a:t>   </a:t>
            </a:r>
          </a:p>
          <a:p>
            <a:endParaRPr lang="en-US" b="1" i="1" u="none" baseline="0" dirty="0" smtClean="0">
              <a:ea typeface="ＭＳ Ｐゴシック" charset="-128"/>
              <a:cs typeface="ＭＳ Ｐゴシック" charset="-128"/>
            </a:endParaRPr>
          </a:p>
          <a:p>
            <a:r>
              <a:rPr lang="en-US" b="0" i="0" u="none" baseline="0" dirty="0" smtClean="0">
                <a:ea typeface="ＭＳ Ｐゴシック" charset="-128"/>
                <a:cs typeface="ＭＳ Ｐゴシック" charset="-128"/>
              </a:rPr>
              <a:t>M</a:t>
            </a:r>
            <a:r>
              <a:rPr lang="en-US" dirty="0" smtClean="0">
                <a:ea typeface="ＭＳ Ｐゴシック" charset="-128"/>
                <a:cs typeface="ＭＳ Ｐゴシック" charset="-128"/>
              </a:rPr>
              <a:t>ix </a:t>
            </a:r>
            <a:r>
              <a:rPr lang="en-US" dirty="0">
                <a:ea typeface="ＭＳ Ｐゴシック" charset="-128"/>
                <a:cs typeface="ＭＳ Ｐゴシック" charset="-128"/>
              </a:rPr>
              <a:t>about ½ of the original soil with composted manure…we use</a:t>
            </a:r>
            <a:r>
              <a:rPr lang="en-US" dirty="0" smtClean="0">
                <a:ea typeface="ＭＳ Ｐゴシック" charset="-128"/>
                <a:cs typeface="ＭＳ Ｐゴシック" charset="-128"/>
              </a:rPr>
              <a:t> Vermont </a:t>
            </a:r>
            <a:r>
              <a:rPr lang="en-US" dirty="0">
                <a:ea typeface="ＭＳ Ｐゴシック" charset="-128"/>
                <a:cs typeface="ＭＳ Ｐゴシック" charset="-128"/>
              </a:rPr>
              <a:t>compost.</a:t>
            </a:r>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We</a:t>
            </a:r>
            <a:r>
              <a:rPr lang="en-US" baseline="0" dirty="0" smtClean="0">
                <a:ea typeface="ＭＳ Ｐゴシック" charset="-128"/>
                <a:cs typeface="ＭＳ Ｐゴシック" charset="-128"/>
              </a:rPr>
              <a:t> a</a:t>
            </a:r>
            <a:r>
              <a:rPr lang="en-US" dirty="0" smtClean="0">
                <a:ea typeface="ＭＳ Ｐゴシック" charset="-128"/>
                <a:cs typeface="ＭＳ Ｐゴシック" charset="-128"/>
              </a:rPr>
              <a:t>dded </a:t>
            </a:r>
            <a:r>
              <a:rPr lang="en-US" dirty="0">
                <a:ea typeface="ＭＳ Ｐゴシック" charset="-128"/>
                <a:cs typeface="ＭＳ Ｐゴシック" charset="-128"/>
              </a:rPr>
              <a:t>a few cups of pelletized </a:t>
            </a:r>
            <a:r>
              <a:rPr lang="en-US" dirty="0" smtClean="0">
                <a:ea typeface="ＭＳ Ｐゴシック" charset="-128"/>
                <a:cs typeface="ＭＳ Ｐゴシック" charset="-128"/>
              </a:rPr>
              <a:t>lime</a:t>
            </a:r>
            <a:r>
              <a:rPr lang="en-US" baseline="0" dirty="0" smtClean="0">
                <a:ea typeface="ＭＳ Ｐゴシック" charset="-128"/>
                <a:cs typeface="ＭＳ Ｐゴシック" charset="-128"/>
              </a:rPr>
              <a:t> because our soil was acidic.</a:t>
            </a:r>
            <a:endParaRPr lang="en-US" dirty="0">
              <a:ea typeface="ＭＳ Ｐゴシック" charset="-128"/>
              <a:cs typeface="ＭＳ Ｐゴシック" charset="-128"/>
            </a:endParaRPr>
          </a:p>
        </p:txBody>
      </p:sp>
      <p:sp>
        <p:nvSpPr>
          <p:cNvPr id="146436" name="Slide Number Placeholder 3"/>
          <p:cNvSpPr>
            <a:spLocks noGrp="1"/>
          </p:cNvSpPr>
          <p:nvPr>
            <p:ph type="sldNum" sz="quarter" idx="5"/>
          </p:nvPr>
        </p:nvSpPr>
        <p:spPr bwMode="auto">
          <a:noFill/>
          <a:ln>
            <a:miter lim="800000"/>
            <a:headEnd/>
            <a:tailEnd/>
          </a:ln>
        </p:spPr>
        <p:txBody>
          <a:bodyPr/>
          <a:lstStyle/>
          <a:p>
            <a:fld id="{71E16166-DF72-4540-879E-F80E80A5710B}" type="slidenum">
              <a:rPr lang="en-US"/>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defTabSz="931774">
              <a:defRPr/>
            </a:pPr>
            <a:r>
              <a:rPr lang="en-US" b="1" i="1" u="none" dirty="0" smtClean="0">
                <a:ea typeface="ＭＳ Ｐゴシック" charset="-128"/>
                <a:cs typeface="ＭＳ Ｐゴシック" charset="-128"/>
              </a:rPr>
              <a:t>Claire </a:t>
            </a:r>
          </a:p>
          <a:p>
            <a:pPr defTabSz="931774">
              <a:defRPr/>
            </a:pPr>
            <a:endParaRPr lang="en-US" b="1" i="1" u="none" dirty="0" smtClean="0">
              <a:ea typeface="ＭＳ Ｐゴシック" charset="-128"/>
              <a:cs typeface="ＭＳ Ｐゴシック" charset="-128"/>
            </a:endParaRPr>
          </a:p>
          <a:p>
            <a:pPr defTabSz="931774">
              <a:defRPr/>
            </a:pPr>
            <a:r>
              <a:rPr lang="en-US" dirty="0" smtClean="0">
                <a:ea typeface="ＭＳ Ｐゴシック" charset="-128"/>
                <a:cs typeface="ＭＳ Ｐゴシック" charset="-128"/>
              </a:rPr>
              <a:t>Plants are categorized on their flower structures, so the yellow slipper has the same basic structure as the showy slipper but the sepals and petals are different colors and slightly different shapes. Again we can see the fused upper sepal and the third sepal behind the yellow pouch that is again a modified petal. As the flower</a:t>
            </a:r>
            <a:r>
              <a:rPr lang="en-US" baseline="0" dirty="0" smtClean="0">
                <a:ea typeface="ＭＳ Ｐゴシック" charset="-128"/>
                <a:cs typeface="ＭＳ Ｐゴシック" charset="-128"/>
              </a:rPr>
              <a:t> opens, the interior petals are more exposed.</a:t>
            </a:r>
            <a:r>
              <a:rPr lang="en-US" dirty="0" smtClean="0">
                <a:ea typeface="ＭＳ Ｐゴシック" charset="-128"/>
                <a:cs typeface="ＭＳ Ｐゴシック" charset="-128"/>
              </a:rPr>
              <a:t> In the yellow slippers, the sepals as well as the side petals, are twisted or curled. In some of the tropical cousins, these</a:t>
            </a:r>
            <a:r>
              <a:rPr lang="en-US" baseline="0" dirty="0" smtClean="0">
                <a:ea typeface="ＭＳ Ｐゴシック" charset="-128"/>
                <a:cs typeface="ＭＳ Ｐゴシック" charset="-128"/>
              </a:rPr>
              <a:t> sepals are over a foot long.</a:t>
            </a:r>
            <a:r>
              <a:rPr lang="en-US" dirty="0" smtClean="0">
                <a:ea typeface="ＭＳ Ｐゴシック" charset="-128"/>
                <a:cs typeface="ＭＳ Ｐゴシック" charset="-128"/>
              </a:rPr>
              <a:t> Yellow slippers are also covered</a:t>
            </a:r>
            <a:r>
              <a:rPr lang="en-US" baseline="0" dirty="0" smtClean="0">
                <a:ea typeface="ＭＳ Ｐゴシック" charset="-128"/>
                <a:cs typeface="ＭＳ Ｐゴシック" charset="-128"/>
              </a:rPr>
              <a:t> with hairs that can irritate skin.  American Indians supposedly used to eat the yellow slipper roots to kill worm infections…we haven't tried this since none of us has worms</a:t>
            </a:r>
            <a:endParaRPr lang="en-US" dirty="0" smtClean="0">
              <a:ea typeface="ＭＳ Ｐゴシック" charset="-128"/>
              <a:cs typeface="ＭＳ Ｐゴシック" charset="-128"/>
            </a:endParaRPr>
          </a:p>
          <a:p>
            <a:endParaRPr lang="en-US" dirty="0">
              <a:ea typeface="ＭＳ Ｐゴシック" charset="-128"/>
              <a:cs typeface="ＭＳ Ｐゴシック" charset="-128"/>
            </a:endParaRPr>
          </a:p>
        </p:txBody>
      </p:sp>
      <p:sp>
        <p:nvSpPr>
          <p:cNvPr id="34820" name="Slide Number Placeholder 3"/>
          <p:cNvSpPr>
            <a:spLocks noGrp="1"/>
          </p:cNvSpPr>
          <p:nvPr>
            <p:ph type="sldNum" sz="quarter" idx="5"/>
          </p:nvPr>
        </p:nvSpPr>
        <p:spPr bwMode="auto">
          <a:noFill/>
          <a:ln>
            <a:miter lim="800000"/>
            <a:headEnd/>
            <a:tailEnd/>
          </a:ln>
        </p:spPr>
        <p:txBody>
          <a:bodyPr/>
          <a:lstStyle/>
          <a:p>
            <a:fld id="{6F2EB5E2-4EEF-444D-A89B-FE6E6DA4B440}" type="slidenum">
              <a:rPr lang="en-US"/>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Irina</a:t>
            </a:r>
            <a:r>
              <a:rPr lang="en-US" b="1" i="1" u="none" baseline="0" dirty="0" smtClean="0">
                <a:ea typeface="ＭＳ Ｐゴシック" charset="-128"/>
                <a:cs typeface="ＭＳ Ｐゴシック" charset="-128"/>
              </a:rPr>
              <a:t>   </a:t>
            </a:r>
          </a:p>
          <a:p>
            <a:endParaRPr lang="en-US" b="1" i="1" u="none" baseline="0" dirty="0" smtClean="0">
              <a:ea typeface="ＭＳ Ｐゴシック" charset="-128"/>
              <a:cs typeface="ＭＳ Ｐゴシック" charset="-128"/>
            </a:endParaRPr>
          </a:p>
          <a:p>
            <a:r>
              <a:rPr lang="en-US" b="0" i="0" u="none" baseline="0" dirty="0" smtClean="0">
                <a:ea typeface="ＭＳ Ｐゴシック" charset="-128"/>
                <a:cs typeface="ＭＳ Ｐゴシック" charset="-128"/>
              </a:rPr>
              <a:t>M</a:t>
            </a:r>
            <a:r>
              <a:rPr lang="en-US" b="0" i="0" dirty="0" smtClean="0">
                <a:ea typeface="ＭＳ Ｐゴシック" charset="-128"/>
                <a:cs typeface="ＭＳ Ｐゴシック" charset="-128"/>
              </a:rPr>
              <a:t>ix </a:t>
            </a:r>
            <a:r>
              <a:rPr lang="en-US" b="0" i="0" dirty="0">
                <a:ea typeface="ＭＳ Ｐゴシック" charset="-128"/>
                <a:cs typeface="ＭＳ Ｐゴシック" charset="-128"/>
              </a:rPr>
              <a:t>well</a:t>
            </a:r>
          </a:p>
        </p:txBody>
      </p:sp>
      <p:sp>
        <p:nvSpPr>
          <p:cNvPr id="148484" name="Slide Number Placeholder 3"/>
          <p:cNvSpPr>
            <a:spLocks noGrp="1"/>
          </p:cNvSpPr>
          <p:nvPr>
            <p:ph type="sldNum" sz="quarter" idx="5"/>
          </p:nvPr>
        </p:nvSpPr>
        <p:spPr bwMode="auto">
          <a:noFill/>
          <a:ln>
            <a:miter lim="800000"/>
            <a:headEnd/>
            <a:tailEnd/>
          </a:ln>
        </p:spPr>
        <p:txBody>
          <a:bodyPr/>
          <a:lstStyle/>
          <a:p>
            <a:fld id="{1E64FB2D-53CD-3A42-A62E-73B47C2F57F3}" type="slidenum">
              <a:rPr lang="en-US"/>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Irina</a:t>
            </a:r>
            <a:r>
              <a:rPr lang="en-US" b="1" i="1" u="none" baseline="0" dirty="0" smtClean="0">
                <a:ea typeface="ＭＳ Ｐゴシック" charset="-128"/>
                <a:cs typeface="ＭＳ Ｐゴシック" charset="-128"/>
              </a:rPr>
              <a:t>  </a:t>
            </a:r>
          </a:p>
          <a:p>
            <a:endParaRPr lang="en-US" b="1" i="1" u="none" baseline="0" dirty="0" smtClean="0">
              <a:ea typeface="ＭＳ Ｐゴシック" charset="-128"/>
              <a:cs typeface="ＭＳ Ｐゴシック" charset="-128"/>
            </a:endParaRPr>
          </a:p>
          <a:p>
            <a:r>
              <a:rPr lang="en-US" b="0" i="0" u="none" dirty="0" smtClean="0">
                <a:ea typeface="ＭＳ Ｐゴシック" charset="-128"/>
                <a:cs typeface="ＭＳ Ｐゴシック" charset="-128"/>
              </a:rPr>
              <a:t>Mix some more!</a:t>
            </a:r>
            <a:endParaRPr lang="en-US" b="0" i="0" u="none" dirty="0">
              <a:ea typeface="ＭＳ Ｐゴシック" charset="-128"/>
              <a:cs typeface="ＭＳ Ｐゴシック" charset="-128"/>
            </a:endParaRPr>
          </a:p>
        </p:txBody>
      </p:sp>
      <p:sp>
        <p:nvSpPr>
          <p:cNvPr id="150532" name="Slide Number Placeholder 3"/>
          <p:cNvSpPr>
            <a:spLocks noGrp="1"/>
          </p:cNvSpPr>
          <p:nvPr>
            <p:ph type="sldNum" sz="quarter" idx="5"/>
          </p:nvPr>
        </p:nvSpPr>
        <p:spPr bwMode="auto">
          <a:noFill/>
          <a:ln>
            <a:miter lim="800000"/>
            <a:headEnd/>
            <a:tailEnd/>
          </a:ln>
        </p:spPr>
        <p:txBody>
          <a:bodyPr/>
          <a:lstStyle/>
          <a:p>
            <a:fld id="{4BC0689D-342F-2448-86AE-F06CFA6EFAEB}" type="slidenum">
              <a:rPr lang="en-US"/>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Irina</a:t>
            </a:r>
            <a:r>
              <a:rPr lang="en-US" b="1" i="1" u="none" baseline="0" dirty="0" smtClean="0">
                <a:ea typeface="ＭＳ Ｐゴシック" charset="-128"/>
                <a:cs typeface="ＭＳ Ｐゴシック" charset="-128"/>
              </a:rPr>
              <a:t> </a:t>
            </a:r>
          </a:p>
          <a:p>
            <a:endParaRPr lang="en-US" b="1" i="1" u="none" baseline="0" dirty="0" smtClean="0">
              <a:ea typeface="ＭＳ Ｐゴシック" charset="-128"/>
              <a:cs typeface="ＭＳ Ｐゴシック" charset="-128"/>
            </a:endParaRPr>
          </a:p>
          <a:p>
            <a:r>
              <a:rPr lang="en-US" dirty="0" smtClean="0">
                <a:ea typeface="ＭＳ Ｐゴシック" charset="-128"/>
                <a:cs typeface="ＭＳ Ｐゴシック" charset="-128"/>
              </a:rPr>
              <a:t>Line the </a:t>
            </a:r>
            <a:r>
              <a:rPr lang="en-US" dirty="0">
                <a:ea typeface="ＭＳ Ｐゴシック" charset="-128"/>
                <a:cs typeface="ＭＳ Ｐゴシック" charset="-128"/>
              </a:rPr>
              <a:t>hole with </a:t>
            </a:r>
            <a:r>
              <a:rPr lang="en-US" dirty="0" smtClean="0">
                <a:ea typeface="ＭＳ Ｐゴシック" charset="-128"/>
                <a:cs typeface="ＭＳ Ｐゴシック" charset="-128"/>
              </a:rPr>
              <a:t>plastic.</a:t>
            </a:r>
            <a:endParaRPr lang="en-US" dirty="0">
              <a:ea typeface="ＭＳ Ｐゴシック" charset="-128"/>
              <a:cs typeface="ＭＳ Ｐゴシック" charset="-128"/>
            </a:endParaRPr>
          </a:p>
        </p:txBody>
      </p:sp>
      <p:sp>
        <p:nvSpPr>
          <p:cNvPr id="152580" name="Slide Number Placeholder 3"/>
          <p:cNvSpPr>
            <a:spLocks noGrp="1"/>
          </p:cNvSpPr>
          <p:nvPr>
            <p:ph type="sldNum" sz="quarter" idx="5"/>
          </p:nvPr>
        </p:nvSpPr>
        <p:spPr bwMode="auto">
          <a:noFill/>
          <a:ln>
            <a:miter lim="800000"/>
            <a:headEnd/>
            <a:tailEnd/>
          </a:ln>
        </p:spPr>
        <p:txBody>
          <a:bodyPr/>
          <a:lstStyle/>
          <a:p>
            <a:fld id="{13F854A0-CD9F-E944-9AEE-2B5B2BFC25B3}" type="slidenum">
              <a:rPr lang="en-US"/>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Irina</a:t>
            </a:r>
            <a:r>
              <a:rPr lang="en-US" b="1" i="1" u="none" baseline="0" dirty="0" smtClean="0">
                <a:ea typeface="ＭＳ Ｐゴシック" charset="-128"/>
                <a:cs typeface="ＭＳ Ｐゴシック" charset="-128"/>
              </a:rPr>
              <a:t> </a:t>
            </a:r>
          </a:p>
          <a:p>
            <a:endParaRPr lang="en-US" b="1" i="1" u="none" baseline="0" dirty="0" smtClean="0">
              <a:ea typeface="ＭＳ Ｐゴシック" charset="-128"/>
              <a:cs typeface="ＭＳ Ｐゴシック" charset="-128"/>
            </a:endParaRPr>
          </a:p>
          <a:p>
            <a:r>
              <a:rPr lang="en-US" b="0" i="0" u="none" dirty="0" smtClean="0">
                <a:ea typeface="ＭＳ Ｐゴシック" charset="-128"/>
                <a:cs typeface="ＭＳ Ｐゴシック" charset="-128"/>
              </a:rPr>
              <a:t>P</a:t>
            </a:r>
            <a:r>
              <a:rPr lang="en-US" dirty="0" smtClean="0">
                <a:ea typeface="ＭＳ Ｐゴシック" charset="-128"/>
                <a:cs typeface="ＭＳ Ｐゴシック" charset="-128"/>
              </a:rPr>
              <a:t>oke some holes in the plastic so the water drains out.</a:t>
            </a:r>
            <a:endParaRPr lang="en-US" dirty="0">
              <a:ea typeface="ＭＳ Ｐゴシック" charset="-128"/>
              <a:cs typeface="ＭＳ Ｐゴシック" charset="-128"/>
            </a:endParaRPr>
          </a:p>
        </p:txBody>
      </p:sp>
      <p:sp>
        <p:nvSpPr>
          <p:cNvPr id="154628" name="Slide Number Placeholder 3"/>
          <p:cNvSpPr>
            <a:spLocks noGrp="1"/>
          </p:cNvSpPr>
          <p:nvPr>
            <p:ph type="sldNum" sz="quarter" idx="5"/>
          </p:nvPr>
        </p:nvSpPr>
        <p:spPr bwMode="auto">
          <a:noFill/>
          <a:ln>
            <a:miter lim="800000"/>
            <a:headEnd/>
            <a:tailEnd/>
          </a:ln>
        </p:spPr>
        <p:txBody>
          <a:bodyPr/>
          <a:lstStyle/>
          <a:p>
            <a:fld id="{6F1CA88F-10B0-9841-A2D9-E087180092D9}" type="slidenum">
              <a:rPr lang="en-US"/>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Irina</a:t>
            </a:r>
            <a:r>
              <a:rPr lang="en-US" b="1" i="1" u="none" baseline="0" dirty="0" smtClean="0">
                <a:ea typeface="ＭＳ Ｐゴシック" charset="-128"/>
                <a:cs typeface="ＭＳ Ｐゴシック" charset="-128"/>
              </a:rPr>
              <a:t> </a:t>
            </a:r>
          </a:p>
          <a:p>
            <a:endParaRPr lang="en-US" b="1" i="1" u="none" baseline="0" dirty="0" smtClean="0">
              <a:ea typeface="ＭＳ Ｐゴシック" charset="-128"/>
              <a:cs typeface="ＭＳ Ｐゴシック" charset="-128"/>
            </a:endParaRPr>
          </a:p>
          <a:p>
            <a:r>
              <a:rPr lang="en-US" dirty="0" smtClean="0">
                <a:ea typeface="ＭＳ Ｐゴシック" charset="-128"/>
                <a:cs typeface="ＭＳ Ｐゴシック" charset="-128"/>
              </a:rPr>
              <a:t>Fill the hole with the planting soil mixture and begin planting</a:t>
            </a:r>
            <a:endParaRPr lang="en-US" dirty="0">
              <a:ea typeface="ＭＳ Ｐゴシック" charset="-128"/>
              <a:cs typeface="ＭＳ Ｐゴシック" charset="-128"/>
            </a:endParaRPr>
          </a:p>
        </p:txBody>
      </p:sp>
      <p:sp>
        <p:nvSpPr>
          <p:cNvPr id="158724" name="Slide Number Placeholder 3"/>
          <p:cNvSpPr>
            <a:spLocks noGrp="1"/>
          </p:cNvSpPr>
          <p:nvPr>
            <p:ph type="sldNum" sz="quarter" idx="5"/>
          </p:nvPr>
        </p:nvSpPr>
        <p:spPr bwMode="auto">
          <a:noFill/>
          <a:ln>
            <a:miter lim="800000"/>
            <a:headEnd/>
            <a:tailEnd/>
          </a:ln>
        </p:spPr>
        <p:txBody>
          <a:bodyPr/>
          <a:lstStyle/>
          <a:p>
            <a:fld id="{00CA435B-2E41-A746-8724-55F45170F6D7}" type="slidenum">
              <a:rPr lang="en-US"/>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Irina</a:t>
            </a:r>
            <a:r>
              <a:rPr lang="en-US" b="1" i="1" u="none" baseline="0" dirty="0" smtClean="0">
                <a:ea typeface="ＭＳ Ｐゴシック" charset="-128"/>
                <a:cs typeface="ＭＳ Ｐゴシック" charset="-128"/>
              </a:rPr>
              <a:t> </a:t>
            </a:r>
          </a:p>
          <a:p>
            <a:endParaRPr lang="en-US" b="1" i="1" u="none" baseline="0" dirty="0" smtClean="0">
              <a:ea typeface="ＭＳ Ｐゴシック" charset="-128"/>
              <a:cs typeface="ＭＳ Ｐゴシック" charset="-128"/>
            </a:endParaRPr>
          </a:p>
          <a:p>
            <a:r>
              <a:rPr lang="en-US" b="0" i="0" u="none" dirty="0" smtClean="0">
                <a:ea typeface="ＭＳ Ｐゴシック" charset="-128"/>
                <a:cs typeface="ＭＳ Ｐゴシック" charset="-128"/>
              </a:rPr>
              <a:t>P</a:t>
            </a:r>
            <a:r>
              <a:rPr lang="en-US" dirty="0" smtClean="0">
                <a:ea typeface="ＭＳ Ｐゴシック" charset="-128"/>
                <a:cs typeface="ＭＳ Ｐゴシック" charset="-128"/>
              </a:rPr>
              <a:t>lant </a:t>
            </a:r>
            <a:r>
              <a:rPr lang="en-US" dirty="0">
                <a:ea typeface="ＭＳ Ｐゴシック" charset="-128"/>
                <a:cs typeface="ＭＳ Ｐゴシック" charset="-128"/>
              </a:rPr>
              <a:t>the seedlings so </a:t>
            </a:r>
            <a:r>
              <a:rPr lang="en-US" dirty="0" smtClean="0">
                <a:ea typeface="ＭＳ Ｐゴシック" charset="-128"/>
                <a:cs typeface="ＭＳ Ｐゴシック" charset="-128"/>
              </a:rPr>
              <a:t>each </a:t>
            </a:r>
            <a:r>
              <a:rPr lang="en-US" dirty="0">
                <a:ea typeface="ＭＳ Ｐゴシック" charset="-128"/>
                <a:cs typeface="ＭＳ Ｐゴシック" charset="-128"/>
              </a:rPr>
              <a:t>shoot </a:t>
            </a:r>
            <a:r>
              <a:rPr lang="en-US" dirty="0" smtClean="0">
                <a:ea typeface="ＭＳ Ｐゴシック" charset="-128"/>
                <a:cs typeface="ＭＳ Ｐゴシック" charset="-128"/>
              </a:rPr>
              <a:t>is</a:t>
            </a:r>
            <a:r>
              <a:rPr lang="en-US" baseline="0" dirty="0" smtClean="0">
                <a:ea typeface="ＭＳ Ｐゴシック" charset="-128"/>
                <a:cs typeface="ＭＳ Ｐゴシック" charset="-128"/>
              </a:rPr>
              <a:t> </a:t>
            </a:r>
            <a:r>
              <a:rPr lang="en-US" dirty="0" smtClean="0">
                <a:ea typeface="ＭＳ Ｐゴシック" charset="-128"/>
                <a:cs typeface="ＭＳ Ｐゴシック" charset="-128"/>
              </a:rPr>
              <a:t>almost </a:t>
            </a:r>
            <a:r>
              <a:rPr lang="en-US" dirty="0">
                <a:ea typeface="ＭＳ Ｐゴシック" charset="-128"/>
                <a:cs typeface="ＭＳ Ｐゴシック" charset="-128"/>
              </a:rPr>
              <a:t>poking out with all the roots and rhizomes covered.  We monitor the roots all </a:t>
            </a:r>
            <a:r>
              <a:rPr lang="en-US" dirty="0" smtClean="0">
                <a:ea typeface="ＭＳ Ｐゴシック" charset="-128"/>
                <a:cs typeface="ＭＳ Ｐゴシック" charset="-128"/>
              </a:rPr>
              <a:t>seasons </a:t>
            </a:r>
            <a:r>
              <a:rPr lang="en-US" dirty="0">
                <a:ea typeface="ＭＳ Ｐゴシック" charset="-128"/>
                <a:cs typeface="ＭＳ Ｐゴシック" charset="-128"/>
              </a:rPr>
              <a:t>and if they get exposed we cover with additional compost</a:t>
            </a:r>
            <a:r>
              <a:rPr lang="en-US" dirty="0" smtClean="0">
                <a:ea typeface="ＭＳ Ｐゴシック" charset="-128"/>
                <a:cs typeface="ＭＳ Ｐゴシック" charset="-128"/>
              </a:rPr>
              <a:t>.</a:t>
            </a:r>
          </a:p>
          <a:p>
            <a:endParaRPr lang="en-US" dirty="0">
              <a:ea typeface="ＭＳ Ｐゴシック" charset="-128"/>
              <a:cs typeface="ＭＳ Ｐゴシック" charset="-128"/>
            </a:endParaRPr>
          </a:p>
        </p:txBody>
      </p:sp>
      <p:sp>
        <p:nvSpPr>
          <p:cNvPr id="156676" name="Slide Number Placeholder 3"/>
          <p:cNvSpPr>
            <a:spLocks noGrp="1"/>
          </p:cNvSpPr>
          <p:nvPr>
            <p:ph type="sldNum" sz="quarter" idx="5"/>
          </p:nvPr>
        </p:nvSpPr>
        <p:spPr bwMode="auto">
          <a:noFill/>
          <a:ln>
            <a:miter lim="800000"/>
            <a:headEnd/>
            <a:tailEnd/>
          </a:ln>
        </p:spPr>
        <p:txBody>
          <a:bodyPr/>
          <a:lstStyle/>
          <a:p>
            <a:fld id="{40BC1905-8D80-E347-9BD0-58B5947E2866}" type="slidenum">
              <a:rPr lang="en-US"/>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Irina</a:t>
            </a:r>
            <a:r>
              <a:rPr lang="en-US" b="1" i="1" u="none" baseline="0" dirty="0" smtClean="0">
                <a:ea typeface="ＭＳ Ｐゴシック" charset="-128"/>
                <a:cs typeface="ＭＳ Ｐゴシック" charset="-128"/>
              </a:rPr>
              <a:t> </a:t>
            </a:r>
          </a:p>
          <a:p>
            <a:endParaRPr lang="en-US" b="1" i="1" u="none" baseline="0" dirty="0" smtClean="0">
              <a:ea typeface="ＭＳ Ｐゴシック" charset="-128"/>
              <a:cs typeface="ＭＳ Ｐゴシック" charset="-128"/>
            </a:endParaRPr>
          </a:p>
          <a:p>
            <a:r>
              <a:rPr lang="en-US" dirty="0" smtClean="0">
                <a:ea typeface="ＭＳ Ｐゴシック" charset="-128"/>
                <a:cs typeface="ＭＳ Ｐゴシック" charset="-128"/>
              </a:rPr>
              <a:t>In </a:t>
            </a:r>
            <a:r>
              <a:rPr lang="en-US" dirty="0">
                <a:ea typeface="ＭＳ Ｐゴシック" charset="-128"/>
                <a:cs typeface="ＭＳ Ｐゴシック" charset="-128"/>
              </a:rPr>
              <a:t>the fall when plants have gone dormant, we mulch with straw</a:t>
            </a:r>
            <a:r>
              <a:rPr lang="en-US" dirty="0" smtClean="0">
                <a:ea typeface="ＭＳ Ｐゴシック" charset="-128"/>
                <a:cs typeface="ＭＳ Ｐゴシック" charset="-128"/>
              </a:rPr>
              <a:t>.</a:t>
            </a:r>
          </a:p>
          <a:p>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a:p>
            <a:endParaRPr lang="en-US" dirty="0">
              <a:ea typeface="ＭＳ Ｐゴシック" charset="-128"/>
              <a:cs typeface="ＭＳ Ｐゴシック" charset="-128"/>
            </a:endParaRPr>
          </a:p>
        </p:txBody>
      </p:sp>
      <p:sp>
        <p:nvSpPr>
          <p:cNvPr id="162820" name="Slide Number Placeholder 3"/>
          <p:cNvSpPr>
            <a:spLocks noGrp="1"/>
          </p:cNvSpPr>
          <p:nvPr>
            <p:ph type="sldNum" sz="quarter" idx="5"/>
          </p:nvPr>
        </p:nvSpPr>
        <p:spPr bwMode="auto">
          <a:noFill/>
          <a:ln>
            <a:miter lim="800000"/>
            <a:headEnd/>
            <a:tailEnd/>
          </a:ln>
        </p:spPr>
        <p:txBody>
          <a:bodyPr/>
          <a:lstStyle/>
          <a:p>
            <a:fld id="{1F01BA72-8BF0-164A-90BB-F83D0D069BC4}" type="slidenum">
              <a:rPr lang="en-US"/>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u="none" dirty="0" smtClean="0">
                <a:ea typeface="ＭＳ Ｐゴシック" charset="-128"/>
                <a:cs typeface="ＭＳ Ｐゴシック" charset="-128"/>
              </a:rPr>
              <a:t>Irina</a:t>
            </a:r>
          </a:p>
          <a:p>
            <a:endParaRPr lang="en-US" b="1" i="1" u="none" dirty="0" smtClean="0">
              <a:ea typeface="ＭＳ Ｐゴシック" charset="-128"/>
              <a:cs typeface="ＭＳ Ｐゴシック" charset="-128"/>
            </a:endParaRPr>
          </a:p>
          <a:p>
            <a:r>
              <a:rPr lang="en-US" b="0" i="0" u="none" dirty="0" smtClean="0">
                <a:ea typeface="ＭＳ Ｐゴシック" charset="-128"/>
                <a:cs typeface="ＭＳ Ｐゴシック" charset="-128"/>
              </a:rPr>
              <a:t>A</a:t>
            </a:r>
            <a:r>
              <a:rPr lang="en-US" dirty="0" smtClean="0">
                <a:ea typeface="ＭＳ Ｐゴシック" charset="-128"/>
                <a:cs typeface="ＭＳ Ｐゴシック" charset="-128"/>
              </a:rPr>
              <a:t>ct proud! </a:t>
            </a:r>
          </a:p>
          <a:p>
            <a:pPr defTabSz="931774">
              <a:defRPr/>
            </a:pPr>
            <a:endParaRPr lang="en-US" dirty="0" smtClean="0">
              <a:ea typeface="ＭＳ Ｐゴシック" charset="-128"/>
              <a:cs typeface="ＭＳ Ｐゴシック" charset="-128"/>
            </a:endParaRPr>
          </a:p>
          <a:p>
            <a:pPr defTabSz="931774">
              <a:defRPr/>
            </a:pPr>
            <a:endParaRPr lang="en-US" dirty="0" smtClean="0">
              <a:ea typeface="ＭＳ Ｐゴシック" charset="-128"/>
              <a:cs typeface="ＭＳ Ｐゴシック" charset="-128"/>
            </a:endParaRPr>
          </a:p>
          <a:p>
            <a:pPr defTabSz="931774">
              <a:defRPr/>
            </a:pPr>
            <a:r>
              <a:rPr lang="en-US" dirty="0" smtClean="0">
                <a:ea typeface="ＭＳ Ｐゴシック" charset="-128"/>
                <a:cs typeface="ＭＳ Ｐゴシック" charset="-128"/>
              </a:rPr>
              <a:t>***</a:t>
            </a:r>
            <a:r>
              <a:rPr lang="en-US" baseline="0" dirty="0" smtClean="0">
                <a:ea typeface="ＭＳ Ｐゴシック" charset="-128"/>
                <a:cs typeface="ＭＳ Ｐゴシック" charset="-128"/>
              </a:rPr>
              <a:t> </a:t>
            </a:r>
            <a:r>
              <a:rPr lang="en-US" dirty="0" smtClean="0">
                <a:ea typeface="ＭＳ Ｐゴシック" charset="-128"/>
                <a:cs typeface="ＭＳ Ｐゴシック" charset="-128"/>
              </a:rPr>
              <a:t>Now,</a:t>
            </a:r>
            <a:r>
              <a:rPr lang="en-US" baseline="0" dirty="0" smtClean="0">
                <a:ea typeface="ＭＳ Ｐゴシック" charset="-128"/>
                <a:cs typeface="ＭＳ Ｐゴシック" charset="-128"/>
              </a:rPr>
              <a:t> K***</a:t>
            </a:r>
            <a:endParaRPr lang="en-US" dirty="0">
              <a:ea typeface="ＭＳ Ｐゴシック" charset="-128"/>
              <a:cs typeface="ＭＳ Ｐゴシック" charset="-128"/>
            </a:endParaRPr>
          </a:p>
        </p:txBody>
      </p:sp>
      <p:sp>
        <p:nvSpPr>
          <p:cNvPr id="160772" name="Slide Number Placeholder 3"/>
          <p:cNvSpPr>
            <a:spLocks noGrp="1"/>
          </p:cNvSpPr>
          <p:nvPr>
            <p:ph type="sldNum" sz="quarter" idx="5"/>
          </p:nvPr>
        </p:nvSpPr>
        <p:spPr bwMode="auto">
          <a:noFill/>
          <a:ln>
            <a:miter lim="800000"/>
            <a:headEnd/>
            <a:tailEnd/>
          </a:ln>
        </p:spPr>
        <p:txBody>
          <a:bodyPr/>
          <a:lstStyle/>
          <a:p>
            <a:fld id="{AC2A30DC-8955-8443-9479-BE6F979055D7}" type="slidenum">
              <a:rPr lang="en-US"/>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
            </a:r>
          </a:p>
          <a:p>
            <a:endParaRPr lang="en-US" dirty="0" smtClean="0"/>
          </a:p>
          <a:p>
            <a:r>
              <a:rPr lang="en-US" dirty="0" smtClean="0"/>
              <a:t>Do you have any questions</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98</a:t>
            </a:fld>
            <a:endParaRPr lang="en-US"/>
          </a:p>
        </p:txBody>
      </p:sp>
    </p:spTree>
    <p:extLst>
      <p:ext uri="{BB962C8B-B14F-4D97-AF65-F5344CB8AC3E}">
        <p14:creationId xmlns:p14="http://schemas.microsoft.com/office/powerpoint/2010/main" val="298118169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
            </a:r>
          </a:p>
          <a:p>
            <a:endParaRPr lang="en-US" sz="1600" dirty="0" smtClean="0"/>
          </a:p>
          <a:p>
            <a:r>
              <a:rPr lang="en-US" sz="1600" dirty="0" smtClean="0"/>
              <a:t>This spring,</a:t>
            </a:r>
            <a:r>
              <a:rPr lang="en-US" sz="1600" baseline="0" dirty="0" smtClean="0"/>
              <a:t> our slippers came up for the second time. They are getting fat. These were both a about ½ centimeter in diameter.</a:t>
            </a:r>
          </a:p>
          <a:p>
            <a:r>
              <a:rPr lang="en-US" sz="1600" baseline="0" dirty="0" smtClean="0"/>
              <a:t>We were hoping for our first flowers this year, but they don</a:t>
            </a:r>
            <a:r>
              <a:rPr lang="fr-FR" sz="1600" baseline="0" dirty="0" smtClean="0"/>
              <a:t>’</a:t>
            </a:r>
            <a:r>
              <a:rPr lang="en-US" sz="1600" baseline="0" dirty="0" smtClean="0"/>
              <a:t>t look quite big enough…hopefully next year.</a:t>
            </a:r>
            <a:endParaRPr lang="en-US" sz="1600" dirty="0"/>
          </a:p>
        </p:txBody>
      </p:sp>
      <p:sp>
        <p:nvSpPr>
          <p:cNvPr id="4" name="Slide Number Placeholder 3"/>
          <p:cNvSpPr>
            <a:spLocks noGrp="1"/>
          </p:cNvSpPr>
          <p:nvPr>
            <p:ph type="sldNum" sz="quarter" idx="10"/>
          </p:nvPr>
        </p:nvSpPr>
        <p:spPr/>
        <p:txBody>
          <a:bodyPr/>
          <a:lstStyle/>
          <a:p>
            <a:pPr>
              <a:defRPr/>
            </a:pPr>
            <a:fld id="{4604F05D-DFEB-2D47-94E5-28060239CBE3}" type="slidenum">
              <a:rPr lang="en-US" smtClean="0"/>
              <a:pPr>
                <a:defRPr/>
              </a:pPr>
              <a:t>99</a:t>
            </a:fld>
            <a:endParaRPr lang="en-US"/>
          </a:p>
        </p:txBody>
      </p:sp>
    </p:spTree>
    <p:extLst>
      <p:ext uri="{BB962C8B-B14F-4D97-AF65-F5344CB8AC3E}">
        <p14:creationId xmlns:p14="http://schemas.microsoft.com/office/powerpoint/2010/main" val="1388685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11" tIns="0" rIns="45711" bIns="0" anchor="b">
            <a:scene3d>
              <a:camera prst="orthographicFront"/>
              <a:lightRig rig="soft" dir="t">
                <a:rot lat="0" lon="0" rev="17220000"/>
              </a:lightRig>
            </a:scene3d>
          </a:bodyPr>
          <a:lstStyle>
            <a:lvl1pPr>
              <a:defRPr sz="49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9"/>
            <a:ext cx="6400800" cy="1752600"/>
          </a:xfrm>
        </p:spPr>
        <p:txBody>
          <a:bodyPr/>
          <a:lstStyle>
            <a:lvl1pPr marL="0" indent="0" algn="ctr">
              <a:buNone/>
              <a:defRPr>
                <a:solidFill>
                  <a:schemeClr val="tx1"/>
                </a:solidFill>
              </a:defRPr>
            </a:lvl1pPr>
            <a:lvl2pPr marL="457113" indent="0" algn="ctr">
              <a:buNone/>
            </a:lvl2pPr>
            <a:lvl3pPr marL="914226" indent="0" algn="ctr">
              <a:buNone/>
            </a:lvl3pPr>
            <a:lvl4pPr marL="1371341" indent="0" algn="ctr">
              <a:buNone/>
            </a:lvl4pPr>
            <a:lvl5pPr marL="1828453" indent="0" algn="ctr">
              <a:buNone/>
            </a:lvl5pPr>
            <a:lvl6pPr marL="2285566" indent="0" algn="ctr">
              <a:buNone/>
            </a:lvl6pPr>
            <a:lvl7pPr marL="2742679" indent="0" algn="ctr">
              <a:buNone/>
            </a:lvl7pPr>
            <a:lvl8pPr marL="3199794" indent="0" algn="ctr">
              <a:buNone/>
            </a:lvl8pPr>
            <a:lvl9pPr marL="3656907"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fld id="{5470E2C9-EE39-C44A-8942-677FA0DD9E35}" type="datetime1">
              <a:rPr lang="en-US"/>
              <a:pPr>
                <a:defRPr/>
              </a:pPr>
              <a:t>6/21/16</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C9BD1996-AD79-A344-86E4-B6B9298029E4}"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A222E5CF-630B-AF40-A852-E40C464AA317}" type="datetime1">
              <a:rPr lang="en-US"/>
              <a:pPr>
                <a:defRPr/>
              </a:pPr>
              <a:t>6/21/16</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04AE68D-6DDC-C244-B2F0-2FB5C65CDA0B}"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9062562E-DAD5-C44C-84C4-2DF0178A4C3D}" type="datetime1">
              <a:rPr lang="en-US"/>
              <a:pPr>
                <a:defRPr/>
              </a:pPr>
              <a:t>6/21/16</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08B53E2-EA2A-084A-8A0F-6E3B8B96B39C}"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A162B40F-1B70-664D-B3C7-7890C104CF71}" type="datetime1">
              <a:rPr lang="en-US"/>
              <a:pPr>
                <a:defRPr/>
              </a:pPr>
              <a:t>6/21/16</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7BF65932-BDC5-9B4F-8B49-A10E8D32CDC7}"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9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3"/>
          </a:xfrm>
        </p:spPr>
        <p:txBody>
          <a:bodyPr/>
          <a:lstStyle>
            <a:lvl1pPr marL="73139" indent="0" algn="l">
              <a:buNone/>
              <a:defRPr sz="1900">
                <a:solidFill>
                  <a:schemeClr val="tx1"/>
                </a:solidFill>
              </a:defRPr>
            </a:lvl1pPr>
            <a:lvl2pPr>
              <a:buNone/>
              <a:defRPr sz="17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126855D-EFC2-964D-939B-F5E7B64030D2}" type="datetime1">
              <a:rPr lang="en-US"/>
              <a:pPr>
                <a:defRPr/>
              </a:pPr>
              <a:t>6/21/16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587E22-BC7C-0C4B-929B-9BDC901F7434}"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500"/>
            </a:lvl1pPr>
            <a:lvl2pPr>
              <a:defRPr sz="2300"/>
            </a:lvl2pPr>
            <a:lvl3pPr>
              <a:defRPr sz="1900"/>
            </a:lvl3pPr>
            <a:lvl4pPr>
              <a:defRPr sz="1700"/>
            </a:lvl4pPr>
            <a:lvl5pP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500"/>
            </a:lvl1pPr>
            <a:lvl2pPr>
              <a:defRPr sz="2300"/>
            </a:lvl2pPr>
            <a:lvl3pPr>
              <a:defRPr sz="1900"/>
            </a:lvl3pPr>
            <a:lvl4pPr>
              <a:defRPr sz="1700"/>
            </a:lvl4pPr>
            <a:lvl5pP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FD2232F5-8FF8-9844-B5E2-998E584D7C4B}" type="datetime1">
              <a:rPr lang="en-US"/>
              <a:pPr>
                <a:defRPr/>
              </a:pPr>
              <a:t>6/21/16</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22511CED-26E7-094A-97F3-4349F204F2EA}"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1"/>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750887"/>
          </a:xfrm>
        </p:spPr>
        <p:txBody>
          <a:bodyPr anchor="ctr"/>
          <a:lstStyle>
            <a:lvl1pPr marL="0" indent="0">
              <a:buNone/>
              <a:defRPr sz="2300" b="0" cap="all" baseline="0">
                <a:solidFill>
                  <a:schemeClr val="tx1"/>
                </a:solidFill>
              </a:defRPr>
            </a:lvl1pPr>
            <a:lvl2pPr>
              <a:buNone/>
              <a:defRPr sz="1900" b="1"/>
            </a:lvl2pPr>
            <a:lvl3pPr>
              <a:buNone/>
              <a:defRPr sz="17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6" y="1535114"/>
            <a:ext cx="4041776" cy="750887"/>
          </a:xfrm>
        </p:spPr>
        <p:txBody>
          <a:bodyPr anchor="ctr"/>
          <a:lstStyle>
            <a:lvl1pPr marL="0" indent="0">
              <a:buNone/>
              <a:defRPr sz="2300" b="0" cap="all" baseline="0">
                <a:solidFill>
                  <a:schemeClr val="tx1"/>
                </a:solidFill>
              </a:defRPr>
            </a:lvl1pPr>
            <a:lvl2pPr>
              <a:buNone/>
              <a:defRPr sz="1900" b="1"/>
            </a:lvl2pPr>
            <a:lvl3pPr>
              <a:buNone/>
              <a:defRPr sz="17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1"/>
            <a:ext cx="4040188" cy="3763963"/>
          </a:xfrm>
        </p:spPr>
        <p:txBody>
          <a:bodyPr/>
          <a:lstStyle>
            <a:lvl1pPr>
              <a:defRPr sz="2300"/>
            </a:lvl1pPr>
            <a:lvl2pPr>
              <a:defRPr sz="1900"/>
            </a:lvl2pPr>
            <a:lvl3pPr>
              <a:defRPr sz="17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6" y="2362201"/>
            <a:ext cx="4041776" cy="3763963"/>
          </a:xfrm>
        </p:spPr>
        <p:txBody>
          <a:bodyPr/>
          <a:lstStyle>
            <a:lvl1pPr>
              <a:defRPr sz="2300"/>
            </a:lvl1pPr>
            <a:lvl2pPr>
              <a:defRPr sz="1900"/>
            </a:lvl2pPr>
            <a:lvl3pPr>
              <a:defRPr sz="17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832D89CA-1EB7-2147-9B3A-A2498416C230}" type="datetime1">
              <a:rPr lang="en-US"/>
              <a:pPr>
                <a:defRPr/>
              </a:pPr>
              <a:t>6/21/16</a:t>
            </a:fld>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8547F088-F9E9-994A-B8DF-048098C53630}"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E4CBF756-04AF-254F-B2B6-1D64D52BEFEE}" type="datetime1">
              <a:rPr lang="en-US"/>
              <a:pPr>
                <a:defRPr/>
              </a:pPr>
              <a:t>6/21/16</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66838F1F-1D63-CC48-B9A5-2C9BCDCB2720}"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3150CD6-DCCD-6E46-B559-37D2DD27F5FD}" type="datetime1">
              <a:rPr lang="en-US"/>
              <a:pPr>
                <a:defRPr/>
              </a:pPr>
              <a:t>6/21/16</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0DF694E5-5F23-E64E-BDF7-F590C5B40CE6}"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4" cy="1162050"/>
          </a:xfrm>
        </p:spPr>
        <p:txBody>
          <a:bodyPr anchor="b">
            <a:sp3d prstMaterial="softEdge"/>
          </a:bodyPr>
          <a:lstStyle>
            <a:lvl1pPr algn="l">
              <a:buNone/>
              <a:defRPr sz="21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1" y="1524001"/>
            <a:ext cx="3008314" cy="4602163"/>
          </a:xfrm>
        </p:spPr>
        <p:txBody>
          <a:bodyPr/>
          <a:lstStyle>
            <a:lvl1pPr marL="0" indent="0">
              <a:buNone/>
              <a:defRPr sz="1400"/>
            </a:lvl1pPr>
            <a:lvl2pPr>
              <a:buNone/>
              <a:defRPr sz="1200"/>
            </a:lvl2pPr>
            <a:lvl3pPr>
              <a:buNone/>
              <a:defRPr sz="1000"/>
            </a:lvl3pPr>
            <a:lvl4pPr>
              <a:buNone/>
              <a:defRPr sz="1000"/>
            </a:lvl4pPr>
            <a:lvl5pPr>
              <a:buNone/>
              <a:defRPr sz="1000"/>
            </a:lvl5pPr>
          </a:lstStyle>
          <a:p>
            <a:pPr lvl="0"/>
            <a:r>
              <a:rPr lang="en-US" smtClean="0"/>
              <a:t>Click to edit Master text styles</a:t>
            </a:r>
          </a:p>
        </p:txBody>
      </p:sp>
      <p:sp>
        <p:nvSpPr>
          <p:cNvPr id="4" name="Content Placeholder 3"/>
          <p:cNvSpPr>
            <a:spLocks noGrp="1"/>
          </p:cNvSpPr>
          <p:nvPr>
            <p:ph sz="half" idx="1"/>
          </p:nvPr>
        </p:nvSpPr>
        <p:spPr>
          <a:xfrm>
            <a:off x="3575051" y="273050"/>
            <a:ext cx="5111750" cy="5853113"/>
          </a:xfrm>
        </p:spPr>
        <p:txBody>
          <a:bodyPr/>
          <a:lstStyle>
            <a:lvl1pPr>
              <a:defRPr sz="2500"/>
            </a:lvl1pPr>
            <a:lvl2pPr>
              <a:defRPr sz="2300"/>
            </a:lvl2pPr>
            <a:lvl3pPr>
              <a:defRPr sz="2100"/>
            </a:lvl3pPr>
            <a:lvl4pPr>
              <a:defRPr sz="1900"/>
            </a:lvl4pPr>
            <a:lvl5pP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D262335C-1ABE-3948-BFAB-9731F0D4038C}" type="datetime1">
              <a:rPr lang="en-US"/>
              <a:pPr>
                <a:defRPr/>
              </a:pPr>
              <a:t>6/21/16</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EAD10F97-596C-ED42-A34B-99B8EDA20B44}"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9"/>
          </a:xfrm>
        </p:spPr>
        <p:txBody>
          <a:bodyPr lIns="45711" rIns="45711" bIns="0" anchor="b">
            <a:sp3d prstMaterial="softEdge"/>
          </a:bodyPr>
          <a:lstStyle>
            <a:lvl1pPr algn="ctr">
              <a:buNone/>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4"/>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1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8"/>
            <a:ext cx="5486400" cy="530351"/>
          </a:xfrm>
        </p:spPr>
        <p:txBody>
          <a:bodyPr lIns="45711" rIns="45711"/>
          <a:lstStyle>
            <a:lvl1pPr marL="0" indent="0" algn="ctr">
              <a:buNone/>
              <a:defRPr sz="1400"/>
            </a:lvl1pPr>
            <a:lvl2pPr>
              <a:defRPr sz="1200"/>
            </a:lvl2pPr>
            <a:lvl3pPr>
              <a:defRPr sz="1000"/>
            </a:lvl3pPr>
            <a:lvl4pPr>
              <a:defRPr sz="1000"/>
            </a:lvl4pPr>
            <a:lvl5pPr>
              <a:defRPr sz="10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5FFD4FD3-72CA-0643-8913-6BD4EE195259}" type="datetime1">
              <a:rPr lang="en-US"/>
              <a:pPr>
                <a:defRPr/>
              </a:pPr>
              <a:t>6/21/16</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237CBDFB-CE06-DA4A-8DC4-B4689FBD4B98}" type="slidenum">
              <a:rPr lang="en-US"/>
              <a:pPr>
                <a:defRPr/>
              </a:pPr>
              <a:t>‹#›</a:t>
            </a:fld>
            <a:endParaRPr lang="en-US"/>
          </a:p>
        </p:txBody>
      </p:sp>
    </p:spTree>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9"/>
            <a:ext cx="8229600" cy="1143000"/>
          </a:xfrm>
          <a:prstGeom prst="rect">
            <a:avLst/>
          </a:prstGeom>
        </p:spPr>
        <p:txBody>
          <a:bodyPr vert="horz" lIns="91422" tIns="45711" rIns="91422" bIns="45711"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1"/>
            <a:ext cx="8229600" cy="4708524"/>
          </a:xfrm>
          <a:prstGeom prst="rect">
            <a:avLst/>
          </a:prstGeom>
          <a:noFill/>
          <a:ln w="9525">
            <a:noFill/>
            <a:miter lim="800000"/>
            <a:headEnd/>
            <a:tailEnd/>
          </a:ln>
        </p:spPr>
        <p:txBody>
          <a:bodyPr vert="horz" wrap="square" lIns="91422" tIns="45711" rIns="91422"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77"/>
            <a:ext cx="2133600" cy="365124"/>
          </a:xfrm>
          <a:prstGeom prst="rect">
            <a:avLst/>
          </a:prstGeom>
        </p:spPr>
        <p:txBody>
          <a:bodyPr vert="horz" wrap="square" lIns="91422" tIns="45711" rIns="91422" bIns="45711" numCol="1" anchor="b" anchorCtr="0" compatLnSpc="1">
            <a:prstTxWarp prst="textNoShape">
              <a:avLst/>
            </a:prstTxWarp>
          </a:bodyPr>
          <a:lstStyle>
            <a:lvl1pPr>
              <a:defRPr sz="1200">
                <a:solidFill>
                  <a:srgbClr val="BCBCBC"/>
                </a:solidFill>
              </a:defRPr>
            </a:lvl1pPr>
          </a:lstStyle>
          <a:p>
            <a:pPr>
              <a:defRPr/>
            </a:pPr>
            <a:fld id="{2B5F25AF-5368-4847-AE75-E11D899BC91A}" type="datetime1">
              <a:rPr lang="en-US"/>
              <a:pPr>
                <a:defRPr/>
              </a:pPr>
              <a:t>6/21/16</a:t>
            </a:fld>
            <a:endParaRPr lang="en-US"/>
          </a:p>
        </p:txBody>
      </p:sp>
      <p:sp>
        <p:nvSpPr>
          <p:cNvPr id="3" name="Footer Placeholder 2"/>
          <p:cNvSpPr>
            <a:spLocks noGrp="1"/>
          </p:cNvSpPr>
          <p:nvPr>
            <p:ph type="ftr" sz="quarter" idx="3"/>
          </p:nvPr>
        </p:nvSpPr>
        <p:spPr>
          <a:xfrm>
            <a:off x="3124200" y="6416677"/>
            <a:ext cx="2895600" cy="365124"/>
          </a:xfrm>
          <a:prstGeom prst="rect">
            <a:avLst/>
          </a:prstGeom>
        </p:spPr>
        <p:txBody>
          <a:bodyPr vert="horz" wrap="square" lIns="91422" tIns="45711" rIns="91422" bIns="45711" numCol="1" anchor="b" anchorCtr="0" compatLnSpc="1">
            <a:prstTxWarp prst="textNoShape">
              <a:avLst/>
            </a:prstTxWarp>
          </a:bodyPr>
          <a:lstStyle>
            <a:lvl1pPr algn="ctr">
              <a:defRPr sz="1200">
                <a:solidFill>
                  <a:srgbClr val="BCBCBC"/>
                </a:solidFill>
              </a:defRPr>
            </a:lvl1pPr>
          </a:lstStyle>
          <a:p>
            <a:pPr>
              <a:defRPr/>
            </a:pPr>
            <a:endParaRPr lang="en-US"/>
          </a:p>
        </p:txBody>
      </p:sp>
      <p:sp>
        <p:nvSpPr>
          <p:cNvPr id="23" name="Slide Number Placeholder 22"/>
          <p:cNvSpPr>
            <a:spLocks noGrp="1"/>
          </p:cNvSpPr>
          <p:nvPr>
            <p:ph type="sldNum" sz="quarter" idx="4"/>
          </p:nvPr>
        </p:nvSpPr>
        <p:spPr>
          <a:xfrm>
            <a:off x="7924800" y="6416677"/>
            <a:ext cx="762000" cy="365124"/>
          </a:xfrm>
          <a:prstGeom prst="rect">
            <a:avLst/>
          </a:prstGeom>
        </p:spPr>
        <p:txBody>
          <a:bodyPr vert="horz" wrap="square" lIns="0" tIns="45711" rIns="0" bIns="45711" numCol="1" anchor="b" anchorCtr="0" compatLnSpc="1">
            <a:prstTxWarp prst="textNoShape">
              <a:avLst/>
            </a:prstTxWarp>
          </a:bodyPr>
          <a:lstStyle>
            <a:lvl1pPr algn="r">
              <a:defRPr sz="1200">
                <a:solidFill>
                  <a:srgbClr val="BCBCBC"/>
                </a:solidFill>
              </a:defRPr>
            </a:lvl1pPr>
          </a:lstStyle>
          <a:p>
            <a:pPr>
              <a:defRPr/>
            </a:pPr>
            <a:fld id="{56607C10-B56B-C74B-99C2-4C9D81D84FA7}"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985" r:id="rId1"/>
    <p:sldLayoutId id="2147483986" r:id="rId2"/>
    <p:sldLayoutId id="2147483995"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charset="0"/>
          <a:cs typeface="ＭＳ Ｐゴシック" charset="0"/>
        </a:defRPr>
      </a:lvl1pPr>
      <a:lvl2pPr algn="ctr" rtl="0" eaLnBrk="0" fontAlgn="base" hangingPunct="0">
        <a:spcBef>
          <a:spcPct val="0"/>
        </a:spcBef>
        <a:spcAft>
          <a:spcPct val="0"/>
        </a:spcAft>
        <a:defRPr sz="4100" b="1">
          <a:solidFill>
            <a:schemeClr val="tx1"/>
          </a:solidFill>
          <a:latin typeface="Lucida Sans" charset="0"/>
          <a:ea typeface="ＭＳ Ｐゴシック" charset="0"/>
          <a:cs typeface="ＭＳ Ｐゴシック" charset="0"/>
        </a:defRPr>
      </a:lvl2pPr>
      <a:lvl3pPr algn="ctr" rtl="0" eaLnBrk="0" fontAlgn="base" hangingPunct="0">
        <a:spcBef>
          <a:spcPct val="0"/>
        </a:spcBef>
        <a:spcAft>
          <a:spcPct val="0"/>
        </a:spcAft>
        <a:defRPr sz="4100" b="1">
          <a:solidFill>
            <a:schemeClr val="tx1"/>
          </a:solidFill>
          <a:latin typeface="Lucida Sans" charset="0"/>
          <a:ea typeface="ＭＳ Ｐゴシック" charset="0"/>
          <a:cs typeface="ＭＳ Ｐゴシック" charset="0"/>
        </a:defRPr>
      </a:lvl3pPr>
      <a:lvl4pPr algn="ctr" rtl="0" eaLnBrk="0" fontAlgn="base" hangingPunct="0">
        <a:spcBef>
          <a:spcPct val="0"/>
        </a:spcBef>
        <a:spcAft>
          <a:spcPct val="0"/>
        </a:spcAft>
        <a:defRPr sz="4100" b="1">
          <a:solidFill>
            <a:schemeClr val="tx1"/>
          </a:solidFill>
          <a:latin typeface="Lucida Sans" charset="0"/>
          <a:ea typeface="ＭＳ Ｐゴシック" charset="0"/>
          <a:cs typeface="ＭＳ Ｐゴシック" charset="0"/>
        </a:defRPr>
      </a:lvl4pPr>
      <a:lvl5pPr algn="ctr" rtl="0" eaLnBrk="0" fontAlgn="base" hangingPunct="0">
        <a:spcBef>
          <a:spcPct val="0"/>
        </a:spcBef>
        <a:spcAft>
          <a:spcPct val="0"/>
        </a:spcAft>
        <a:defRPr sz="4100" b="1">
          <a:solidFill>
            <a:schemeClr val="tx1"/>
          </a:solidFill>
          <a:latin typeface="Lucida Sans" charset="0"/>
          <a:ea typeface="ＭＳ Ｐゴシック" charset="0"/>
          <a:cs typeface="ＭＳ Ｐゴシック" charset="0"/>
        </a:defRPr>
      </a:lvl5pPr>
      <a:lvl6pPr marL="457113" algn="ctr" rtl="0" fontAlgn="base">
        <a:spcBef>
          <a:spcPct val="0"/>
        </a:spcBef>
        <a:spcAft>
          <a:spcPct val="0"/>
        </a:spcAft>
        <a:defRPr sz="4100" b="1">
          <a:solidFill>
            <a:schemeClr val="tx1"/>
          </a:solidFill>
          <a:latin typeface="Lucida Sans" charset="0"/>
          <a:ea typeface="ＭＳ Ｐゴシック" charset="0"/>
        </a:defRPr>
      </a:lvl6pPr>
      <a:lvl7pPr marL="914226" algn="ctr" rtl="0" fontAlgn="base">
        <a:spcBef>
          <a:spcPct val="0"/>
        </a:spcBef>
        <a:spcAft>
          <a:spcPct val="0"/>
        </a:spcAft>
        <a:defRPr sz="4100" b="1">
          <a:solidFill>
            <a:schemeClr val="tx1"/>
          </a:solidFill>
          <a:latin typeface="Lucida Sans" charset="0"/>
          <a:ea typeface="ＭＳ Ｐゴシック" charset="0"/>
        </a:defRPr>
      </a:lvl7pPr>
      <a:lvl8pPr marL="1371341" algn="ctr" rtl="0" fontAlgn="base">
        <a:spcBef>
          <a:spcPct val="0"/>
        </a:spcBef>
        <a:spcAft>
          <a:spcPct val="0"/>
        </a:spcAft>
        <a:defRPr sz="4100" b="1">
          <a:solidFill>
            <a:schemeClr val="tx1"/>
          </a:solidFill>
          <a:latin typeface="Lucida Sans" charset="0"/>
          <a:ea typeface="ＭＳ Ｐゴシック" charset="0"/>
        </a:defRPr>
      </a:lvl8pPr>
      <a:lvl9pPr marL="1828453" algn="ctr" rtl="0" fontAlgn="base">
        <a:spcBef>
          <a:spcPct val="0"/>
        </a:spcBef>
        <a:spcAft>
          <a:spcPct val="0"/>
        </a:spcAft>
        <a:defRPr sz="4100" b="1">
          <a:solidFill>
            <a:schemeClr val="tx1"/>
          </a:solidFill>
          <a:latin typeface="Lucida Sans" charset="0"/>
          <a:ea typeface="ＭＳ Ｐゴシック" charset="0"/>
        </a:defRPr>
      </a:lvl9pPr>
    </p:titleStyle>
    <p:bodyStyle>
      <a:lvl1pPr marL="547584" indent="-411085" algn="l" rtl="0" eaLnBrk="0" fontAlgn="base" hangingPunct="0">
        <a:spcBef>
          <a:spcPct val="20000"/>
        </a:spcBef>
        <a:spcAft>
          <a:spcPct val="0"/>
        </a:spcAft>
        <a:buClr>
          <a:srgbClr val="F9F9F9"/>
        </a:buClr>
        <a:buSzPct val="65000"/>
        <a:buFont typeface="Wingdings 2" charset="2"/>
        <a:buChar char=""/>
        <a:defRPr sz="2700" kern="1200">
          <a:solidFill>
            <a:schemeClr val="tx1"/>
          </a:solidFill>
          <a:latin typeface="+mn-lt"/>
          <a:ea typeface="ＭＳ Ｐゴシック" charset="0"/>
          <a:cs typeface="ＭＳ Ｐゴシック" charset="0"/>
        </a:defRPr>
      </a:lvl1pPr>
      <a:lvl2pPr marL="868198" indent="-282521" algn="l" rtl="0" eaLnBrk="0" fontAlgn="base" hangingPunct="0">
        <a:spcBef>
          <a:spcPct val="20000"/>
        </a:spcBef>
        <a:spcAft>
          <a:spcPct val="0"/>
        </a:spcAft>
        <a:buClr>
          <a:schemeClr val="tx1"/>
        </a:buClr>
        <a:buSzPct val="80000"/>
        <a:buFont typeface="Wingdings 2" charset="2"/>
        <a:buChar char=""/>
        <a:defRPr sz="2300" kern="1200">
          <a:solidFill>
            <a:schemeClr val="tx1"/>
          </a:solidFill>
          <a:latin typeface="+mn-lt"/>
          <a:ea typeface="ＭＳ Ｐゴシック" charset="0"/>
          <a:cs typeface="+mn-cs"/>
        </a:defRPr>
      </a:lvl2pPr>
      <a:lvl3pPr marL="1133260" indent="-228556" algn="l" rtl="0" eaLnBrk="0" fontAlgn="base" hangingPunct="0">
        <a:spcBef>
          <a:spcPct val="20000"/>
        </a:spcBef>
        <a:spcAft>
          <a:spcPct val="0"/>
        </a:spcAft>
        <a:buClr>
          <a:schemeClr val="tx1"/>
        </a:buClr>
        <a:buSzPct val="95000"/>
        <a:buFont typeface="Wingdings" charset="2"/>
        <a:buChar char=""/>
        <a:defRPr sz="2100" kern="1200">
          <a:solidFill>
            <a:schemeClr val="tx1"/>
          </a:solidFill>
          <a:latin typeface="+mn-lt"/>
          <a:ea typeface="ＭＳ Ｐゴシック" charset="0"/>
          <a:cs typeface="+mn-cs"/>
        </a:defRPr>
      </a:lvl3pPr>
      <a:lvl4pPr marL="1352293" indent="-182529" algn="l" rtl="0" eaLnBrk="0" fontAlgn="base" hangingPunct="0">
        <a:spcBef>
          <a:spcPct val="20000"/>
        </a:spcBef>
        <a:spcAft>
          <a:spcPct val="0"/>
        </a:spcAft>
        <a:buClr>
          <a:schemeClr val="tx1"/>
        </a:buClr>
        <a:buSzPct val="100000"/>
        <a:buFont typeface="Wingdings 3" charset="2"/>
        <a:buChar char=""/>
        <a:defRPr sz="1900" kern="1200">
          <a:solidFill>
            <a:schemeClr val="tx1"/>
          </a:solidFill>
          <a:latin typeface="+mn-lt"/>
          <a:ea typeface="ＭＳ Ｐゴシック" charset="0"/>
          <a:cs typeface="+mn-cs"/>
        </a:defRPr>
      </a:lvl4pPr>
      <a:lvl5pPr marL="1544346" indent="-182529" algn="l" rtl="0" eaLnBrk="0" fontAlgn="base" hangingPunct="0">
        <a:spcBef>
          <a:spcPct val="20000"/>
        </a:spcBef>
        <a:spcAft>
          <a:spcPct val="0"/>
        </a:spcAft>
        <a:buClr>
          <a:schemeClr val="tx1"/>
        </a:buClr>
        <a:buFont typeface="Wingdings 2" charset="2"/>
        <a:buChar char=""/>
        <a:defRPr sz="1900" kern="1200">
          <a:solidFill>
            <a:schemeClr val="tx1"/>
          </a:solidFill>
          <a:latin typeface="+mn-lt"/>
          <a:ea typeface="ＭＳ Ｐゴシック" charset="0"/>
          <a:cs typeface="+mn-cs"/>
        </a:defRPr>
      </a:lvl5pPr>
      <a:lvl6pPr marL="1764457" indent="-182846" algn="l" rtl="0" eaLnBrk="1" latinLnBrk="0" hangingPunct="1">
        <a:spcBef>
          <a:spcPct val="20000"/>
        </a:spcBef>
        <a:buClr>
          <a:schemeClr val="tx1"/>
        </a:buClr>
        <a:buFont typeface="Wingdings 3"/>
        <a:buChar char=""/>
        <a:defRPr kumimoji="0" sz="1700" kern="1200">
          <a:solidFill>
            <a:schemeClr val="tx1"/>
          </a:solidFill>
          <a:latin typeface="+mn-lt"/>
          <a:ea typeface="+mn-ea"/>
          <a:cs typeface="+mn-cs"/>
        </a:defRPr>
      </a:lvl6pPr>
      <a:lvl7pPr marL="1965588" indent="-182846"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6717" indent="-182846"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7848" indent="-182846"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13" algn="l" rtl="0" eaLnBrk="1" latinLnBrk="0" hangingPunct="1">
        <a:defRPr kumimoji="0" kern="1200">
          <a:solidFill>
            <a:schemeClr val="tx1"/>
          </a:solidFill>
          <a:latin typeface="+mn-lt"/>
          <a:ea typeface="+mn-ea"/>
          <a:cs typeface="+mn-cs"/>
        </a:defRPr>
      </a:lvl2pPr>
      <a:lvl3pPr marL="914226" algn="l" rtl="0" eaLnBrk="1" latinLnBrk="0" hangingPunct="1">
        <a:defRPr kumimoji="0" kern="1200">
          <a:solidFill>
            <a:schemeClr val="tx1"/>
          </a:solidFill>
          <a:latin typeface="+mn-lt"/>
          <a:ea typeface="+mn-ea"/>
          <a:cs typeface="+mn-cs"/>
        </a:defRPr>
      </a:lvl3pPr>
      <a:lvl4pPr marL="1371341" algn="l" rtl="0" eaLnBrk="1" latinLnBrk="0" hangingPunct="1">
        <a:defRPr kumimoji="0" kern="1200">
          <a:solidFill>
            <a:schemeClr val="tx1"/>
          </a:solidFill>
          <a:latin typeface="+mn-lt"/>
          <a:ea typeface="+mn-ea"/>
          <a:cs typeface="+mn-cs"/>
        </a:defRPr>
      </a:lvl4pPr>
      <a:lvl5pPr marL="1828453" algn="l" rtl="0" eaLnBrk="1" latinLnBrk="0" hangingPunct="1">
        <a:defRPr kumimoji="0" kern="1200">
          <a:solidFill>
            <a:schemeClr val="tx1"/>
          </a:solidFill>
          <a:latin typeface="+mn-lt"/>
          <a:ea typeface="+mn-ea"/>
          <a:cs typeface="+mn-cs"/>
        </a:defRPr>
      </a:lvl5pPr>
      <a:lvl6pPr marL="2285566" algn="l" rtl="0" eaLnBrk="1" latinLnBrk="0" hangingPunct="1">
        <a:defRPr kumimoji="0" kern="1200">
          <a:solidFill>
            <a:schemeClr val="tx1"/>
          </a:solidFill>
          <a:latin typeface="+mn-lt"/>
          <a:ea typeface="+mn-ea"/>
          <a:cs typeface="+mn-cs"/>
        </a:defRPr>
      </a:lvl6pPr>
      <a:lvl7pPr marL="2742679" algn="l" rtl="0" eaLnBrk="1" latinLnBrk="0" hangingPunct="1">
        <a:defRPr kumimoji="0" kern="1200">
          <a:solidFill>
            <a:schemeClr val="tx1"/>
          </a:solidFill>
          <a:latin typeface="+mn-lt"/>
          <a:ea typeface="+mn-ea"/>
          <a:cs typeface="+mn-cs"/>
        </a:defRPr>
      </a:lvl7pPr>
      <a:lvl8pPr marL="3199794" algn="l" rtl="0" eaLnBrk="1" latinLnBrk="0" hangingPunct="1">
        <a:defRPr kumimoji="0" kern="1200">
          <a:solidFill>
            <a:schemeClr val="tx1"/>
          </a:solidFill>
          <a:latin typeface="+mn-lt"/>
          <a:ea typeface="+mn-ea"/>
          <a:cs typeface="+mn-cs"/>
        </a:defRPr>
      </a:lvl8pPr>
      <a:lvl9pPr marL="3656907"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6.jpeg"/></Relationships>
</file>

<file path=ppt/slides/_rels/slide100.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png"/><Relationship Id="rId1" Type="http://schemas.openxmlformats.org/officeDocument/2006/relationships/slideLayout" Target="../slideLayouts/slideLayout7.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png"/><Relationship Id="rId5" Type="http://schemas.openxmlformats.org/officeDocument/2006/relationships/image" Target="../media/image128.jpeg"/><Relationship Id="rId6" Type="http://schemas.openxmlformats.org/officeDocument/2006/relationships/image" Target="../media/image129.jpeg"/><Relationship Id="rId7" Type="http://schemas.openxmlformats.org/officeDocument/2006/relationships/image" Target="../media/image130.jpeg"/><Relationship Id="rId1" Type="http://schemas.openxmlformats.org/officeDocument/2006/relationships/slideLayout" Target="../slideLayouts/slideLayout6.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2.xml"/><Relationship Id="rId3" Type="http://schemas.openxmlformats.org/officeDocument/2006/relationships/image" Target="../media/image131.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3.xml"/><Relationship Id="rId3" Type="http://schemas.openxmlformats.org/officeDocument/2006/relationships/image" Target="../media/image132.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4.xml"/><Relationship Id="rId3" Type="http://schemas.openxmlformats.org/officeDocument/2006/relationships/image" Target="../media/image133.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5.xml"/><Relationship Id="rId3" Type="http://schemas.openxmlformats.org/officeDocument/2006/relationships/image" Target="../media/image134.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105.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7.xml"/><Relationship Id="rId3" Type="http://schemas.openxmlformats.org/officeDocument/2006/relationships/image" Target="../media/image135.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8.xml"/><Relationship Id="rId3" Type="http://schemas.openxmlformats.org/officeDocument/2006/relationships/image" Target="../media/image136.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9.xml"/><Relationship Id="rId3" Type="http://schemas.openxmlformats.org/officeDocument/2006/relationships/image" Target="../media/image13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7.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0.xml"/><Relationship Id="rId3" Type="http://schemas.openxmlformats.org/officeDocument/2006/relationships/image" Target="../media/image138.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 Id="rId3" Type="http://schemas.openxmlformats.org/officeDocument/2006/relationships/image" Target="../media/image139.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2.xml"/><Relationship Id="rId3" Type="http://schemas.openxmlformats.org/officeDocument/2006/relationships/image" Target="../media/image140.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3.xml"/><Relationship Id="rId3" Type="http://schemas.openxmlformats.org/officeDocument/2006/relationships/image" Target="../media/image141.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3.tiff"/></Relationships>
</file>

<file path=ppt/slides/_rels/slide19.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6.tiff"/></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8.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9.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0.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1.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2.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3.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4.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5.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4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4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0"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5" Type="http://schemas.openxmlformats.org/officeDocument/2006/relationships/image" Target="../media/image50.jpe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5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6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6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6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6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6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6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6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6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6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6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7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7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72.jpeg"/></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jpe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png"/><Relationship Id="rId1" Type="http://schemas.openxmlformats.org/officeDocument/2006/relationships/slideLayout" Target="../slideLayouts/slideLayout6.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8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81.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8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83.png"/></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png"/><Relationship Id="rId1" Type="http://schemas.openxmlformats.org/officeDocument/2006/relationships/slideLayout" Target="../slideLayouts/slideLayout6.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jpeg"/><Relationship Id="rId5" Type="http://schemas.openxmlformats.org/officeDocument/2006/relationships/image" Target="../media/image88.png"/><Relationship Id="rId1" Type="http://schemas.openxmlformats.org/officeDocument/2006/relationships/slideLayout" Target="../slideLayouts/slideLayout6.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8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9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9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 Id="rId3" Type="http://schemas.openxmlformats.org/officeDocument/2006/relationships/image" Target="../media/image92.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93.jpeg"/></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1" Type="http://schemas.openxmlformats.org/officeDocument/2006/relationships/slideLayout" Target="../slideLayouts/slideLayout6.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 Id="rId3" Type="http://schemas.openxmlformats.org/officeDocument/2006/relationships/image" Target="../media/image96.png"/></Relationships>
</file>

<file path=ppt/slides/_rels/slide74.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pn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10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10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103.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10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105.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10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107.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108.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109.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11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11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 Id="rId3" Type="http://schemas.openxmlformats.org/officeDocument/2006/relationships/image" Target="../media/image112.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113.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114.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115.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 Id="rId3" Type="http://schemas.openxmlformats.org/officeDocument/2006/relationships/image" Target="../media/image116.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117.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118.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119.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 Id="rId3" Type="http://schemas.openxmlformats.org/officeDocument/2006/relationships/image" Target="../media/image120.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 Id="rId3" Type="http://schemas.openxmlformats.org/officeDocument/2006/relationships/image" Target="../media/image121.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image" Target="../media/image122.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1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304800" y="5334000"/>
            <a:ext cx="8534400" cy="1277255"/>
          </a:xfrm>
          <a:prstGeom prst="rect">
            <a:avLst/>
          </a:prstGeom>
          <a:noFill/>
          <a:ln w="9525">
            <a:noFill/>
            <a:miter lim="800000"/>
            <a:headEnd/>
            <a:tailEnd/>
          </a:ln>
        </p:spPr>
        <p:txBody>
          <a:bodyPr lIns="91422" tIns="45711" rIns="91422" bIns="45711">
            <a:prstTxWarp prst="textNoShape">
              <a:avLst/>
            </a:prstTxWarp>
            <a:spAutoFit/>
          </a:bodyPr>
          <a:lstStyle/>
          <a:p>
            <a:pPr algn="ctr"/>
            <a:r>
              <a:rPr lang="en-US" altLang="ja-JP" sz="3100" dirty="0">
                <a:latin typeface="Book Antiqua" charset="0"/>
              </a:rPr>
              <a:t>Saving the Beautiful Lady’s Slippers</a:t>
            </a:r>
          </a:p>
          <a:p>
            <a:pPr algn="ctr"/>
            <a:r>
              <a:rPr lang="en-US" sz="2300" dirty="0">
                <a:latin typeface="Book Antiqua" charset="0"/>
              </a:rPr>
              <a:t>Crossroads Academy Endangered Species Program</a:t>
            </a:r>
          </a:p>
          <a:p>
            <a:pPr algn="ctr"/>
            <a:r>
              <a:rPr lang="en-US" sz="2300" dirty="0">
                <a:latin typeface="Book Antiqua" charset="0"/>
              </a:rPr>
              <a:t>http://</a:t>
            </a:r>
            <a:r>
              <a:rPr lang="en-US" sz="2300" dirty="0" err="1">
                <a:latin typeface="Book Antiqua" charset="0"/>
              </a:rPr>
              <a:t>www.crossroadsacademy.org</a:t>
            </a:r>
            <a:r>
              <a:rPr lang="en-US" sz="2300" dirty="0">
                <a:latin typeface="Book Antiqua" charset="0"/>
              </a:rPr>
              <a:t>/</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3048000"/>
            <a:ext cx="3429000" cy="2295446"/>
          </a:xfrm>
          <a:prstGeom prst="rect">
            <a:avLst/>
          </a:prstGeom>
          <a:ln>
            <a:noFill/>
          </a:ln>
          <a:effectLst>
            <a:softEdge rad="112500"/>
          </a:effectLst>
        </p:spPr>
      </p:pic>
      <p:pic>
        <p:nvPicPr>
          <p:cNvPr id="5" name="Picture 4" descr="IMG_1780.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88006" y="1801040"/>
            <a:ext cx="2655996" cy="3541326"/>
          </a:xfrm>
          <a:prstGeom prst="rect">
            <a:avLst/>
          </a:prstGeom>
          <a:ln>
            <a:noFill/>
          </a:ln>
          <a:effectLst>
            <a:softEdge rad="112500"/>
          </a:effectLst>
        </p:spPr>
      </p:pic>
      <p:pic>
        <p:nvPicPr>
          <p:cNvPr id="7" name="Picture 1" descr="IMG_412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62400" y="838200"/>
            <a:ext cx="2262360" cy="3016478"/>
          </a:xfrm>
          <a:prstGeom prst="rect">
            <a:avLst/>
          </a:prstGeom>
          <a:noFill/>
          <a:ln w="9525">
            <a:noFill/>
            <a:miter lim="800000"/>
            <a:headEnd/>
            <a:tailEnd/>
          </a:ln>
          <a:effectLst>
            <a:softEdge rad="101600"/>
          </a:effectLst>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152400"/>
            <a:ext cx="3778512" cy="2529416"/>
          </a:xfrm>
          <a:prstGeom prst="rect">
            <a:avLst/>
          </a:prstGeom>
          <a:effectLst>
            <a:softEdge rad="127000"/>
          </a:effec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010 Yellow Lady Slipper.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828800" y="2"/>
            <a:ext cx="5239756" cy="6858000"/>
          </a:xfrm>
          <a:prstGeom prst="rect">
            <a:avLst/>
          </a:prstGeom>
          <a:noFill/>
          <a:ln w="9525">
            <a:noFill/>
            <a:miter lim="800000"/>
            <a:headEnd/>
            <a:tailEnd/>
          </a:ln>
        </p:spPr>
      </p:pic>
      <p:grpSp>
        <p:nvGrpSpPr>
          <p:cNvPr id="15" name="Group 14"/>
          <p:cNvGrpSpPr/>
          <p:nvPr/>
        </p:nvGrpSpPr>
        <p:grpSpPr>
          <a:xfrm>
            <a:off x="403595" y="728744"/>
            <a:ext cx="4625606" cy="1328657"/>
            <a:chOff x="403594" y="728743"/>
            <a:chExt cx="4625606" cy="1328657"/>
          </a:xfrm>
        </p:grpSpPr>
        <p:sp>
          <p:nvSpPr>
            <p:cNvPr id="3" name="TextBox 2"/>
            <p:cNvSpPr txBox="1"/>
            <p:nvPr/>
          </p:nvSpPr>
          <p:spPr>
            <a:xfrm>
              <a:off x="403594" y="728743"/>
              <a:ext cx="1692409" cy="446276"/>
            </a:xfrm>
            <a:prstGeom prst="rect">
              <a:avLst/>
            </a:prstGeom>
            <a:noFill/>
          </p:spPr>
          <p:txBody>
            <a:bodyPr wrap="none" rtlCol="0">
              <a:spAutoFit/>
            </a:bodyPr>
            <a:lstStyle/>
            <a:p>
              <a:r>
                <a:rPr lang="en-US" sz="2300" b="1" dirty="0" err="1"/>
                <a:t>Staminode</a:t>
              </a:r>
              <a:endParaRPr lang="en-US" sz="2300" b="1" dirty="0"/>
            </a:p>
          </p:txBody>
        </p:sp>
        <p:cxnSp>
          <p:nvCxnSpPr>
            <p:cNvPr id="8" name="Straight Arrow Connector 7"/>
            <p:cNvCxnSpPr/>
            <p:nvPr/>
          </p:nvCxnSpPr>
          <p:spPr>
            <a:xfrm>
              <a:off x="2260121" y="1145232"/>
              <a:ext cx="2769079" cy="912168"/>
            </a:xfrm>
            <a:prstGeom prst="straightConnector1">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5867400" y="914400"/>
            <a:ext cx="3125191" cy="990600"/>
            <a:chOff x="5867400" y="914400"/>
            <a:chExt cx="3125190" cy="990600"/>
          </a:xfrm>
        </p:grpSpPr>
        <p:sp>
          <p:nvSpPr>
            <p:cNvPr id="5" name="TextBox 4"/>
            <p:cNvSpPr txBox="1"/>
            <p:nvPr/>
          </p:nvSpPr>
          <p:spPr>
            <a:xfrm>
              <a:off x="7086600" y="914400"/>
              <a:ext cx="1905990" cy="446276"/>
            </a:xfrm>
            <a:prstGeom prst="rect">
              <a:avLst/>
            </a:prstGeom>
            <a:noFill/>
          </p:spPr>
          <p:txBody>
            <a:bodyPr wrap="none" rtlCol="0">
              <a:spAutoFit/>
            </a:bodyPr>
            <a:lstStyle/>
            <a:p>
              <a:r>
                <a:rPr lang="en-US" sz="2300" b="1" dirty="0"/>
                <a:t>Pollen mass</a:t>
              </a:r>
            </a:p>
          </p:txBody>
        </p:sp>
        <p:cxnSp>
          <p:nvCxnSpPr>
            <p:cNvPr id="9" name="Straight Arrow Connector 8"/>
            <p:cNvCxnSpPr/>
            <p:nvPr/>
          </p:nvCxnSpPr>
          <p:spPr>
            <a:xfrm rot="10800000" flipV="1">
              <a:off x="5867400" y="1295400"/>
              <a:ext cx="1295402" cy="609600"/>
            </a:xfrm>
            <a:prstGeom prst="straightConnector1">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5614361" y="2040151"/>
            <a:ext cx="2844433" cy="1132076"/>
            <a:chOff x="5562600" y="2057400"/>
            <a:chExt cx="2844433" cy="1132076"/>
          </a:xfrm>
        </p:grpSpPr>
        <p:sp>
          <p:nvSpPr>
            <p:cNvPr id="4" name="TextBox 3"/>
            <p:cNvSpPr txBox="1"/>
            <p:nvPr/>
          </p:nvSpPr>
          <p:spPr>
            <a:xfrm>
              <a:off x="7239000" y="2743200"/>
              <a:ext cx="1168033" cy="446276"/>
            </a:xfrm>
            <a:prstGeom prst="rect">
              <a:avLst/>
            </a:prstGeom>
            <a:noFill/>
          </p:spPr>
          <p:txBody>
            <a:bodyPr wrap="none" rtlCol="0">
              <a:spAutoFit/>
            </a:bodyPr>
            <a:lstStyle/>
            <a:p>
              <a:r>
                <a:rPr lang="en-US" sz="2300" b="1" dirty="0"/>
                <a:t>Stigma</a:t>
              </a:r>
              <a:endParaRPr lang="en-US" b="1" dirty="0"/>
            </a:p>
          </p:txBody>
        </p:sp>
        <p:cxnSp>
          <p:nvCxnSpPr>
            <p:cNvPr id="10" name="Straight Arrow Connector 9"/>
            <p:cNvCxnSpPr/>
            <p:nvPr/>
          </p:nvCxnSpPr>
          <p:spPr>
            <a:xfrm rot="10800000">
              <a:off x="5562600" y="2057400"/>
              <a:ext cx="1676402" cy="762000"/>
            </a:xfrm>
            <a:prstGeom prst="straightConnector1">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5773898" y="5867407"/>
            <a:ext cx="1779808" cy="783601"/>
            <a:chOff x="5773897" y="5867407"/>
            <a:chExt cx="1779808" cy="783600"/>
          </a:xfrm>
        </p:grpSpPr>
        <p:sp>
          <p:nvSpPr>
            <p:cNvPr id="6" name="TextBox 5"/>
            <p:cNvSpPr txBox="1"/>
            <p:nvPr/>
          </p:nvSpPr>
          <p:spPr>
            <a:xfrm>
              <a:off x="6058459" y="6204732"/>
              <a:ext cx="1495246" cy="446275"/>
            </a:xfrm>
            <a:prstGeom prst="rect">
              <a:avLst/>
            </a:prstGeom>
            <a:noFill/>
          </p:spPr>
          <p:txBody>
            <a:bodyPr wrap="none" rtlCol="0">
              <a:spAutoFit/>
            </a:bodyPr>
            <a:lstStyle/>
            <a:p>
              <a:r>
                <a:rPr lang="en-US" sz="2300" b="1" dirty="0">
                  <a:solidFill>
                    <a:srgbClr val="FF0000"/>
                  </a:solidFill>
                </a:rPr>
                <a:t>Mosquito </a:t>
              </a:r>
              <a:endParaRPr lang="en-US" b="1" dirty="0">
                <a:solidFill>
                  <a:srgbClr val="FF0000"/>
                </a:solidFill>
              </a:endParaRPr>
            </a:p>
          </p:txBody>
        </p:sp>
        <p:cxnSp>
          <p:nvCxnSpPr>
            <p:cNvPr id="14" name="Straight Arrow Connector 13"/>
            <p:cNvCxnSpPr/>
            <p:nvPr/>
          </p:nvCxnSpPr>
          <p:spPr>
            <a:xfrm flipH="1" flipV="1">
              <a:off x="5773897" y="5867407"/>
              <a:ext cx="284562" cy="337326"/>
            </a:xfrm>
            <a:prstGeom prst="straightConnector1">
              <a:avLst/>
            </a:prstGeom>
            <a:ln w="34925">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519241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2700"/>
            <a:ext cx="9144000" cy="6829778"/>
          </a:xfrm>
          <a:prstGeom prst="rect">
            <a:avLst/>
          </a:prstGeom>
        </p:spPr>
      </p:pic>
    </p:spTree>
    <p:extLst>
      <p:ext uri="{BB962C8B-B14F-4D97-AF65-F5344CB8AC3E}">
        <p14:creationId xmlns:p14="http://schemas.microsoft.com/office/powerpoint/2010/main" val="827005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463869" y="1391363"/>
            <a:ext cx="2526030" cy="3108960"/>
          </a:xfrm>
          <a:prstGeom prst="rect">
            <a:avLst/>
          </a:prstGeom>
          <a:noFill/>
          <a:ln w="9525">
            <a:noFill/>
            <a:miter lim="800000"/>
            <a:headEnd/>
            <a:tailEnd/>
          </a:ln>
        </p:spPr>
      </p:pic>
      <p:sp>
        <p:nvSpPr>
          <p:cNvPr id="4" name="Title 3"/>
          <p:cNvSpPr>
            <a:spLocks noGrp="1"/>
          </p:cNvSpPr>
          <p:nvPr>
            <p:ph type="title"/>
          </p:nvPr>
        </p:nvSpPr>
        <p:spPr>
          <a:xfrm>
            <a:off x="0" y="0"/>
            <a:ext cx="9144000" cy="673920"/>
          </a:xfrm>
        </p:spPr>
        <p:txBody>
          <a:bodyPr>
            <a:normAutofit/>
          </a:bodyPr>
          <a:lstStyle/>
          <a:p>
            <a:pPr eaLnBrk="1" fontAlgn="auto" hangingPunct="1">
              <a:spcAft>
                <a:spcPts val="0"/>
              </a:spcAft>
              <a:defRPr/>
            </a:pPr>
            <a:r>
              <a:rPr lang="en-US" sz="3100" dirty="0">
                <a:latin typeface="+mn-lt"/>
                <a:ea typeface="+mj-ea"/>
                <a:cs typeface="+mj-cs"/>
              </a:rPr>
              <a:t>Lady’s Slippers in the wild</a:t>
            </a:r>
          </a:p>
        </p:txBody>
      </p:sp>
      <p:pic>
        <p:nvPicPr>
          <p:cNvPr id="165893"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9656" y="612225"/>
            <a:ext cx="7459664" cy="731839"/>
          </a:xfrm>
          <a:prstGeom prst="rect">
            <a:avLst/>
          </a:prstGeom>
          <a:noFill/>
          <a:ln w="9525">
            <a:noFill/>
            <a:miter lim="800000"/>
            <a:headEnd/>
            <a:tailEnd/>
          </a:ln>
        </p:spPr>
      </p:pic>
      <p:pic>
        <p:nvPicPr>
          <p:cNvPr id="7"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142627" y="1344064"/>
            <a:ext cx="2587630" cy="3108960"/>
          </a:xfrm>
          <a:prstGeom prst="rect">
            <a:avLst/>
          </a:prstGeom>
          <a:noFill/>
          <a:ln w="9525">
            <a:noFill/>
            <a:miter lim="800000"/>
            <a:headEnd/>
            <a:tailEnd/>
          </a:ln>
        </p:spPr>
      </p:pic>
      <p:pic>
        <p:nvPicPr>
          <p:cNvPr id="8" name="Picture 7" descr="IMG_5043.jpe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707262" y="4477410"/>
            <a:ext cx="3803904" cy="2377440"/>
          </a:xfrm>
          <a:prstGeom prst="rect">
            <a:avLst/>
          </a:prstGeom>
        </p:spPr>
      </p:pic>
      <p:pic>
        <p:nvPicPr>
          <p:cNvPr id="9" name="Picture 8" descr="P6150307.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12629" y="1344064"/>
            <a:ext cx="3168870" cy="3108960"/>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fsvr\faculty$\pfaletra\Desktop\slipper picts\Scanned Pink and Yellow slippers watermarks\Yellow Slippers 00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16426" y="22225"/>
            <a:ext cx="4727576" cy="6835776"/>
          </a:xfrm>
          <a:prstGeom prst="rect">
            <a:avLst/>
          </a:prstGeom>
          <a:noFill/>
          <a:ln w="9525">
            <a:noFill/>
            <a:miter lim="800000"/>
            <a:headEnd/>
            <a:tailEnd/>
          </a:ln>
        </p:spPr>
      </p:pic>
      <p:sp>
        <p:nvSpPr>
          <p:cNvPr id="167939" name="TextBox 1"/>
          <p:cNvSpPr txBox="1">
            <a:spLocks noChangeArrowheads="1"/>
          </p:cNvSpPr>
          <p:nvPr/>
        </p:nvSpPr>
        <p:spPr bwMode="auto">
          <a:xfrm>
            <a:off x="381000" y="2057401"/>
            <a:ext cx="3661073" cy="1569642"/>
          </a:xfrm>
          <a:prstGeom prst="rect">
            <a:avLst/>
          </a:prstGeom>
          <a:noFill/>
          <a:ln w="9525">
            <a:noFill/>
            <a:miter lim="800000"/>
            <a:headEnd/>
            <a:tailEnd/>
          </a:ln>
        </p:spPr>
        <p:txBody>
          <a:bodyPr wrap="none" lIns="91422" tIns="45711" rIns="91422" bIns="45711">
            <a:prstTxWarp prst="textNoShape">
              <a:avLst/>
            </a:prstTxWarp>
            <a:spAutoFit/>
          </a:bodyPr>
          <a:lstStyle/>
          <a:p>
            <a:r>
              <a:rPr lang="en-US" sz="2300" dirty="0">
                <a:latin typeface="Book Antiqua" charset="0"/>
              </a:rPr>
              <a:t>Yellow </a:t>
            </a:r>
            <a:r>
              <a:rPr lang="en-US" sz="2700" dirty="0">
                <a:latin typeface="Book Antiqua" charset="0"/>
              </a:rPr>
              <a:t>Lady</a:t>
            </a:r>
            <a:r>
              <a:rPr lang="ja-JP" altLang="en-US" sz="2300" dirty="0">
                <a:latin typeface="Book Antiqua" charset="0"/>
              </a:rPr>
              <a:t>’</a:t>
            </a:r>
            <a:r>
              <a:rPr lang="en-US" altLang="ja-JP" sz="2300" dirty="0" err="1">
                <a:latin typeface="Book Antiqua" charset="0"/>
              </a:rPr>
              <a:t>s</a:t>
            </a:r>
            <a:r>
              <a:rPr lang="en-US" altLang="ja-JP" sz="2300" dirty="0">
                <a:latin typeface="Book Antiqua" charset="0"/>
              </a:rPr>
              <a:t> slippers in</a:t>
            </a:r>
          </a:p>
          <a:p>
            <a:r>
              <a:rPr lang="en-US" sz="2300" dirty="0">
                <a:latin typeface="Book Antiqua" charset="0"/>
              </a:rPr>
              <a:t>a hardwood forest </a:t>
            </a:r>
          </a:p>
          <a:p>
            <a:endParaRPr lang="en-US" sz="2300" dirty="0">
              <a:latin typeface="Book Antiqua" charset="0"/>
            </a:endParaRPr>
          </a:p>
          <a:p>
            <a:r>
              <a:rPr lang="en-US" sz="2300" i="1" dirty="0" err="1">
                <a:latin typeface="Book Antiqua" charset="0"/>
              </a:rPr>
              <a:t>Cyp</a:t>
            </a:r>
            <a:r>
              <a:rPr lang="en-US" sz="2300" i="1" dirty="0">
                <a:latin typeface="Book Antiqua" charset="0"/>
              </a:rPr>
              <a:t>. </a:t>
            </a:r>
            <a:r>
              <a:rPr lang="en-US" sz="2300" i="1" dirty="0" err="1">
                <a:latin typeface="Book Antiqua" charset="0"/>
              </a:rPr>
              <a:t>parviflorum</a:t>
            </a:r>
            <a:endParaRPr lang="en-US" sz="2300" i="1" dirty="0">
              <a:latin typeface="Book Antiqua" charset="0"/>
            </a:endParaRPr>
          </a:p>
        </p:txBody>
      </p:sp>
      <p:sp>
        <p:nvSpPr>
          <p:cNvPr id="4" name="Title 3"/>
          <p:cNvSpPr>
            <a:spLocks noGrp="1"/>
          </p:cNvSpPr>
          <p:nvPr>
            <p:ph type="title"/>
          </p:nvPr>
        </p:nvSpPr>
        <p:spPr>
          <a:xfrm>
            <a:off x="1409700" y="228600"/>
            <a:ext cx="6324600" cy="685800"/>
          </a:xfrm>
        </p:spPr>
        <p:txBody>
          <a:bodyPr>
            <a:normAutofit fontScale="90000"/>
          </a:bodyPr>
          <a:lstStyle/>
          <a:p>
            <a:pPr algn="l" eaLnBrk="1" fontAlgn="auto" hangingPunct="1">
              <a:spcAft>
                <a:spcPts val="0"/>
              </a:spcAft>
              <a:defRPr/>
            </a:pPr>
            <a:r>
              <a:rPr lang="en-US" dirty="0" smtClean="0">
                <a:latin typeface="+mn-lt"/>
                <a:ea typeface="+mj-ea"/>
                <a:cs typeface="+mj-cs"/>
              </a:rPr>
              <a:t>Lady’s Slippers in the wild</a:t>
            </a:r>
            <a:endParaRPr lang="en-US" dirty="0">
              <a:latin typeface="+mn-lt"/>
              <a:ea typeface="+mj-ea"/>
              <a:cs typeface="+mj-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fsvr\faculty$\pfaletra\Desktop\slipper picts\Scanned Pink and Yellow slippers watermarks\Yellow Slippers 00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751" y="773499"/>
            <a:ext cx="8832850" cy="548640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265" y="503779"/>
            <a:ext cx="8741734" cy="585216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TextBox 2"/>
          <p:cNvSpPr txBox="1">
            <a:spLocks noChangeArrowheads="1"/>
          </p:cNvSpPr>
          <p:nvPr/>
        </p:nvSpPr>
        <p:spPr bwMode="auto">
          <a:xfrm>
            <a:off x="530523" y="1981201"/>
            <a:ext cx="3489386" cy="1754308"/>
          </a:xfrm>
          <a:prstGeom prst="rect">
            <a:avLst/>
          </a:prstGeom>
          <a:noFill/>
          <a:ln w="9525">
            <a:noFill/>
            <a:miter lim="800000"/>
            <a:headEnd/>
            <a:tailEnd/>
          </a:ln>
        </p:spPr>
        <p:txBody>
          <a:bodyPr wrap="square" lIns="91422" tIns="45711" rIns="91422" bIns="45711">
            <a:prstTxWarp prst="textNoShape">
              <a:avLst/>
            </a:prstTxWarp>
            <a:spAutoFit/>
          </a:bodyPr>
          <a:lstStyle/>
          <a:p>
            <a:r>
              <a:rPr lang="en-US" sz="2700" dirty="0">
                <a:latin typeface="Book Antiqua" charset="0"/>
              </a:rPr>
              <a:t>The </a:t>
            </a:r>
            <a:r>
              <a:rPr lang="en-US" altLang="ja-JP" sz="2700" dirty="0">
                <a:latin typeface="Book Antiqua" charset="0"/>
              </a:rPr>
              <a:t>Showy </a:t>
            </a:r>
            <a:r>
              <a:rPr lang="en-US" sz="2700" dirty="0">
                <a:latin typeface="Book Antiqua" charset="0"/>
              </a:rPr>
              <a:t>Lady’</a:t>
            </a:r>
            <a:r>
              <a:rPr lang="en-US" altLang="ja-JP" sz="2700" dirty="0">
                <a:latin typeface="Book Antiqua" charset="0"/>
              </a:rPr>
              <a:t>s slipper</a:t>
            </a:r>
          </a:p>
          <a:p>
            <a:endParaRPr lang="en-US" sz="2700" i="1" dirty="0">
              <a:latin typeface="Book Antiqua" charset="0"/>
            </a:endParaRPr>
          </a:p>
          <a:p>
            <a:r>
              <a:rPr lang="en-US" sz="2700" i="1" dirty="0" err="1">
                <a:latin typeface="Book Antiqua" charset="0"/>
              </a:rPr>
              <a:t>Cyp</a:t>
            </a:r>
            <a:r>
              <a:rPr lang="en-US" sz="2700" i="1" dirty="0">
                <a:latin typeface="Book Antiqua" charset="0"/>
              </a:rPr>
              <a:t>. </a:t>
            </a:r>
            <a:r>
              <a:rPr lang="en-US" sz="2700" i="1" dirty="0" err="1">
                <a:latin typeface="Book Antiqua" charset="0"/>
              </a:rPr>
              <a:t>reginae</a:t>
            </a:r>
            <a:endParaRPr lang="en-US" sz="2700" i="1" dirty="0">
              <a:latin typeface="Book Antiqua" charset="0"/>
            </a:endParaRPr>
          </a:p>
        </p:txBody>
      </p:sp>
      <p:sp>
        <p:nvSpPr>
          <p:cNvPr id="4" name="Title 3"/>
          <p:cNvSpPr>
            <a:spLocks noGrp="1"/>
          </p:cNvSpPr>
          <p:nvPr>
            <p:ph type="title"/>
          </p:nvPr>
        </p:nvSpPr>
        <p:spPr>
          <a:xfrm>
            <a:off x="457200" y="274639"/>
            <a:ext cx="8229600" cy="487361"/>
          </a:xfrm>
        </p:spPr>
        <p:txBody>
          <a:bodyPr>
            <a:normAutofit fontScale="90000"/>
          </a:bodyPr>
          <a:lstStyle/>
          <a:p>
            <a:pPr eaLnBrk="1" fontAlgn="auto" hangingPunct="1">
              <a:spcAft>
                <a:spcPts val="0"/>
              </a:spcAft>
              <a:defRPr/>
            </a:pPr>
            <a:r>
              <a:rPr lang="en-US" dirty="0" smtClean="0">
                <a:latin typeface="+mn-lt"/>
                <a:ea typeface="+mj-ea"/>
                <a:cs typeface="+mj-cs"/>
              </a:rPr>
              <a:t>Showy Lady’s Slippers in the wild</a:t>
            </a:r>
            <a:endParaRPr lang="en-US" dirty="0">
              <a:latin typeface="+mn-lt"/>
              <a:ea typeface="+mj-ea"/>
              <a:cs typeface="+mj-cs"/>
            </a:endParaRPr>
          </a:p>
        </p:txBody>
      </p:sp>
      <p:pic>
        <p:nvPicPr>
          <p:cNvPr id="5" name="Picture 4" descr="DSC_077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5132" y="871001"/>
            <a:ext cx="3917696" cy="5852160"/>
          </a:xfrm>
          <a:prstGeom prst="rect">
            <a:avLst/>
          </a:prstGeom>
        </p:spPr>
      </p:pic>
    </p:spTree>
    <p:extLst>
      <p:ext uri="{BB962C8B-B14F-4D97-AF65-F5344CB8AC3E}">
        <p14:creationId xmlns:p14="http://schemas.microsoft.com/office/powerpoint/2010/main" val="79001942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03 Eshqua Bog 12-3-11.jpg"/>
          <p:cNvPicPr>
            <a:picLocks noChangeAspect="1"/>
          </p:cNvPicPr>
          <p:nvPr/>
        </p:nvPicPr>
        <p:blipFill>
          <a:blip r:embed="rId3"/>
          <a:srcRect/>
          <a:stretch>
            <a:fillRect/>
          </a:stretch>
        </p:blipFill>
        <p:spPr bwMode="auto">
          <a:xfrm>
            <a:off x="-25400" y="381000"/>
            <a:ext cx="9123364" cy="6081713"/>
          </a:xfrm>
          <a:prstGeom prst="rect">
            <a:avLst/>
          </a:prstGeom>
          <a:noFill/>
          <a:ln w="9525">
            <a:noFill/>
            <a:miter lim="800000"/>
            <a:headEnd/>
            <a:tailEnd/>
          </a:ln>
        </p:spPr>
      </p:pic>
    </p:spTree>
    <p:extLst>
      <p:ext uri="{BB962C8B-B14F-4D97-AF65-F5344CB8AC3E}">
        <p14:creationId xmlns:p14="http://schemas.microsoft.com/office/powerpoint/2010/main" val="400703800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TextBox 2"/>
          <p:cNvSpPr txBox="1">
            <a:spLocks noChangeArrowheads="1"/>
          </p:cNvSpPr>
          <p:nvPr/>
        </p:nvSpPr>
        <p:spPr bwMode="auto">
          <a:xfrm>
            <a:off x="609600" y="2122490"/>
            <a:ext cx="3276600" cy="1754308"/>
          </a:xfrm>
          <a:prstGeom prst="rect">
            <a:avLst/>
          </a:prstGeom>
          <a:noFill/>
          <a:ln w="9525">
            <a:noFill/>
            <a:miter lim="800000"/>
            <a:headEnd/>
            <a:tailEnd/>
          </a:ln>
        </p:spPr>
        <p:txBody>
          <a:bodyPr lIns="91422" tIns="45711" rIns="91422" bIns="45711">
            <a:prstTxWarp prst="textNoShape">
              <a:avLst/>
            </a:prstTxWarp>
            <a:spAutoFit/>
          </a:bodyPr>
          <a:lstStyle/>
          <a:p>
            <a:r>
              <a:rPr lang="en-US" altLang="ja-JP" sz="2700" dirty="0">
                <a:latin typeface="Book Antiqua" charset="0"/>
              </a:rPr>
              <a:t>The Ram’s Head Lady’s slipper </a:t>
            </a:r>
          </a:p>
          <a:p>
            <a:endParaRPr lang="en-US" sz="2700" i="1" dirty="0">
              <a:latin typeface="Book Antiqua" charset="0"/>
            </a:endParaRPr>
          </a:p>
          <a:p>
            <a:r>
              <a:rPr lang="en-US" sz="2700" i="1" dirty="0" err="1">
                <a:latin typeface="Book Antiqua" charset="0"/>
              </a:rPr>
              <a:t>Cyp</a:t>
            </a:r>
            <a:r>
              <a:rPr lang="en-US" sz="2700" i="1" dirty="0">
                <a:latin typeface="Book Antiqua" charset="0"/>
              </a:rPr>
              <a:t>. </a:t>
            </a:r>
            <a:r>
              <a:rPr lang="en-US" sz="2700" i="1" dirty="0" err="1">
                <a:latin typeface="Book Antiqua" charset="0"/>
              </a:rPr>
              <a:t>arietinum</a:t>
            </a:r>
            <a:endParaRPr lang="en-US" sz="2700" i="1" dirty="0">
              <a:latin typeface="Book Antiqua" charset="0"/>
            </a:endParaRPr>
          </a:p>
        </p:txBody>
      </p:sp>
      <p:sp>
        <p:nvSpPr>
          <p:cNvPr id="4" name="Title 3"/>
          <p:cNvSpPr>
            <a:spLocks noGrp="1"/>
          </p:cNvSpPr>
          <p:nvPr>
            <p:ph type="title"/>
          </p:nvPr>
        </p:nvSpPr>
        <p:spPr>
          <a:xfrm>
            <a:off x="457200" y="149711"/>
            <a:ext cx="8229600" cy="563561"/>
          </a:xfrm>
        </p:spPr>
        <p:txBody>
          <a:bodyPr>
            <a:normAutofit fontScale="90000"/>
          </a:bodyPr>
          <a:lstStyle/>
          <a:p>
            <a:pPr eaLnBrk="1" fontAlgn="auto" hangingPunct="1">
              <a:spcAft>
                <a:spcPts val="0"/>
              </a:spcAft>
              <a:defRPr/>
            </a:pPr>
            <a:r>
              <a:rPr lang="en-US" dirty="0" smtClean="0">
                <a:latin typeface="+mn-lt"/>
                <a:ea typeface="+mj-ea"/>
                <a:cs typeface="+mj-cs"/>
              </a:rPr>
              <a:t>Ram’s Head Slipper in the wild</a:t>
            </a:r>
            <a:endParaRPr lang="en-US" dirty="0">
              <a:latin typeface="+mn-lt"/>
              <a:ea typeface="+mj-ea"/>
              <a:cs typeface="+mj-cs"/>
            </a:endParaRPr>
          </a:p>
        </p:txBody>
      </p:sp>
      <p:pic>
        <p:nvPicPr>
          <p:cNvPr id="5" name="Picture 1" descr="IMG_412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22101" y="828799"/>
            <a:ext cx="4521902" cy="6029201"/>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043.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03862" y="-3760228"/>
            <a:ext cx="24384000" cy="18288000"/>
          </a:xfrm>
          <a:prstGeom prst="rect">
            <a:avLst/>
          </a:prstGeom>
        </p:spPr>
      </p:pic>
    </p:spTree>
    <p:extLst>
      <p:ext uri="{BB962C8B-B14F-4D97-AF65-F5344CB8AC3E}">
        <p14:creationId xmlns:p14="http://schemas.microsoft.com/office/powerpoint/2010/main" val="272101832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9248" y="356704"/>
            <a:ext cx="8195132" cy="5486400"/>
          </a:xfrm>
          <a:prstGeom prst="rect">
            <a:avLst/>
          </a:prstGeom>
          <a:noFill/>
          <a:ln w="9525">
            <a:noFill/>
            <a:miter lim="800000"/>
            <a:headEnd/>
            <a:tailEnd/>
          </a:ln>
        </p:spPr>
      </p:pic>
      <p:sp>
        <p:nvSpPr>
          <p:cNvPr id="184323" name="TextBox 2"/>
          <p:cNvSpPr txBox="1">
            <a:spLocks noChangeArrowheads="1"/>
          </p:cNvSpPr>
          <p:nvPr/>
        </p:nvSpPr>
        <p:spPr bwMode="auto">
          <a:xfrm>
            <a:off x="155277" y="5945609"/>
            <a:ext cx="8833450" cy="800201"/>
          </a:xfrm>
          <a:prstGeom prst="rect">
            <a:avLst/>
          </a:prstGeom>
          <a:noFill/>
          <a:ln w="9525">
            <a:noFill/>
            <a:miter lim="800000"/>
            <a:headEnd/>
            <a:tailEnd/>
          </a:ln>
        </p:spPr>
        <p:txBody>
          <a:bodyPr wrap="square" lIns="91422" tIns="45711" rIns="91422" bIns="45711">
            <a:prstTxWarp prst="textNoShape">
              <a:avLst/>
            </a:prstTxWarp>
            <a:spAutoFit/>
          </a:bodyPr>
          <a:lstStyle/>
          <a:p>
            <a:pPr algn="ctr"/>
            <a:r>
              <a:rPr lang="en-US" sz="2300" dirty="0">
                <a:latin typeface="Book Antiqua" charset="0"/>
              </a:rPr>
              <a:t>About ten ram</a:t>
            </a:r>
            <a:r>
              <a:rPr lang="ja-JP" altLang="en-US" sz="2300" dirty="0">
                <a:latin typeface="Book Antiqua" charset="0"/>
              </a:rPr>
              <a:t>’</a:t>
            </a:r>
            <a:r>
              <a:rPr lang="en-US" altLang="ja-JP" sz="2300" dirty="0">
                <a:latin typeface="Book Antiqua" charset="0"/>
              </a:rPr>
              <a:t>s head lady’s slippers past bloom </a:t>
            </a:r>
          </a:p>
          <a:p>
            <a:pPr algn="ctr"/>
            <a:r>
              <a:rPr lang="en-US" altLang="ja-JP" sz="2300" dirty="0">
                <a:latin typeface="Book Antiqua" charset="0"/>
              </a:rPr>
              <a:t>on June 4, 2011</a:t>
            </a:r>
            <a:endParaRPr lang="en-US" sz="2300" dirty="0">
              <a:latin typeface="Book Antiqu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 Yellow Lady Slippe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42640" y="-351560"/>
            <a:ext cx="4451014" cy="6676522"/>
          </a:xfrm>
          <a:prstGeom prst="rect">
            <a:avLst/>
          </a:prstGeom>
        </p:spPr>
      </p:pic>
    </p:spTree>
    <p:extLst>
      <p:ext uri="{BB962C8B-B14F-4D97-AF65-F5344CB8AC3E}">
        <p14:creationId xmlns:p14="http://schemas.microsoft.com/office/powerpoint/2010/main" val="13907747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43401" y="1066800"/>
            <a:ext cx="3752850" cy="5605463"/>
          </a:xfrm>
          <a:prstGeom prst="rect">
            <a:avLst/>
          </a:prstGeom>
          <a:noFill/>
          <a:ln w="9525">
            <a:noFill/>
            <a:miter lim="800000"/>
            <a:headEnd/>
            <a:tailEnd/>
          </a:ln>
        </p:spPr>
      </p:pic>
      <p:sp>
        <p:nvSpPr>
          <p:cNvPr id="176131" name="TextBox 2"/>
          <p:cNvSpPr txBox="1">
            <a:spLocks noChangeArrowheads="1"/>
          </p:cNvSpPr>
          <p:nvPr/>
        </p:nvSpPr>
        <p:spPr bwMode="auto">
          <a:xfrm>
            <a:off x="530523" y="1981201"/>
            <a:ext cx="3489386" cy="1754308"/>
          </a:xfrm>
          <a:prstGeom prst="rect">
            <a:avLst/>
          </a:prstGeom>
          <a:noFill/>
          <a:ln w="9525">
            <a:noFill/>
            <a:miter lim="800000"/>
            <a:headEnd/>
            <a:tailEnd/>
          </a:ln>
        </p:spPr>
        <p:txBody>
          <a:bodyPr wrap="square" lIns="91422" tIns="45711" rIns="91422" bIns="45711">
            <a:prstTxWarp prst="textNoShape">
              <a:avLst/>
            </a:prstTxWarp>
            <a:spAutoFit/>
          </a:bodyPr>
          <a:lstStyle/>
          <a:p>
            <a:r>
              <a:rPr lang="en-US" sz="2700" dirty="0">
                <a:latin typeface="Book Antiqua" charset="0"/>
              </a:rPr>
              <a:t>The </a:t>
            </a:r>
            <a:r>
              <a:rPr lang="ja-JP" altLang="en-US" sz="2700" dirty="0">
                <a:latin typeface="Book Antiqua" charset="0"/>
              </a:rPr>
              <a:t>“</a:t>
            </a:r>
            <a:r>
              <a:rPr lang="en-US" altLang="ja-JP" sz="2700" dirty="0">
                <a:latin typeface="Book Antiqua" charset="0"/>
              </a:rPr>
              <a:t>stemless</a:t>
            </a:r>
            <a:r>
              <a:rPr lang="ja-JP" altLang="en-US" sz="2700" dirty="0">
                <a:latin typeface="Book Antiqua" charset="0"/>
              </a:rPr>
              <a:t>”</a:t>
            </a:r>
            <a:r>
              <a:rPr lang="en-US" altLang="ja-JP" sz="2700" dirty="0">
                <a:latin typeface="Book Antiqua" charset="0"/>
              </a:rPr>
              <a:t> or </a:t>
            </a:r>
          </a:p>
          <a:p>
            <a:r>
              <a:rPr lang="en-US" sz="2700" dirty="0">
                <a:latin typeface="Book Antiqua" charset="0"/>
              </a:rPr>
              <a:t>Pink Lady’</a:t>
            </a:r>
            <a:r>
              <a:rPr lang="en-US" altLang="ja-JP" sz="2700" dirty="0">
                <a:latin typeface="Book Antiqua" charset="0"/>
              </a:rPr>
              <a:t>s slipper</a:t>
            </a:r>
          </a:p>
          <a:p>
            <a:endParaRPr lang="en-US" sz="2700" i="1" dirty="0">
              <a:latin typeface="Book Antiqua" charset="0"/>
            </a:endParaRPr>
          </a:p>
          <a:p>
            <a:r>
              <a:rPr lang="en-US" sz="2700" i="1" dirty="0" err="1">
                <a:latin typeface="Book Antiqua" charset="0"/>
              </a:rPr>
              <a:t>Cyp</a:t>
            </a:r>
            <a:r>
              <a:rPr lang="en-US" sz="2700" i="1" dirty="0">
                <a:latin typeface="Book Antiqua" charset="0"/>
              </a:rPr>
              <a:t>. </a:t>
            </a:r>
            <a:r>
              <a:rPr lang="en-US" sz="2700" i="1" dirty="0" err="1">
                <a:latin typeface="Book Antiqua" charset="0"/>
              </a:rPr>
              <a:t>acaule</a:t>
            </a:r>
            <a:endParaRPr lang="en-US" sz="2700" i="1" dirty="0">
              <a:latin typeface="Book Antiqua" charset="0"/>
            </a:endParaRPr>
          </a:p>
        </p:txBody>
      </p:sp>
      <p:sp>
        <p:nvSpPr>
          <p:cNvPr id="4" name="Title 3"/>
          <p:cNvSpPr>
            <a:spLocks noGrp="1"/>
          </p:cNvSpPr>
          <p:nvPr>
            <p:ph type="title"/>
          </p:nvPr>
        </p:nvSpPr>
        <p:spPr>
          <a:xfrm>
            <a:off x="457200" y="274639"/>
            <a:ext cx="8229600" cy="487361"/>
          </a:xfrm>
        </p:spPr>
        <p:txBody>
          <a:bodyPr>
            <a:normAutofit fontScale="90000"/>
          </a:bodyPr>
          <a:lstStyle/>
          <a:p>
            <a:pPr eaLnBrk="1" fontAlgn="auto" hangingPunct="1">
              <a:spcAft>
                <a:spcPts val="0"/>
              </a:spcAft>
              <a:defRPr/>
            </a:pPr>
            <a:r>
              <a:rPr lang="en-US" dirty="0" smtClean="0">
                <a:latin typeface="+mn-lt"/>
                <a:ea typeface="+mj-ea"/>
                <a:cs typeface="+mj-cs"/>
              </a:rPr>
              <a:t>Pink Lady’s Slippers in the wild</a:t>
            </a:r>
            <a:endParaRPr lang="en-US" dirty="0">
              <a:latin typeface="+mn-lt"/>
              <a:ea typeface="+mj-ea"/>
              <a:cs typeface="+mj-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fsvr\faculty$\pfaletra\Desktop\slipper picts\Digital pink, yellow, rams watermarks 3\IMG_179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500" y="143065"/>
            <a:ext cx="8763000" cy="6571873"/>
          </a:xfrm>
          <a:prstGeom prst="rect">
            <a:avLst/>
          </a:prstGeom>
          <a:noFill/>
          <a:ln w="9525">
            <a:noFill/>
            <a:miter lim="800000"/>
            <a:headEnd/>
            <a:tailEnd/>
          </a:ln>
        </p:spPr>
      </p:pic>
    </p:spTree>
    <p:extLst>
      <p:ext uri="{BB962C8B-B14F-4D97-AF65-F5344CB8AC3E}">
        <p14:creationId xmlns:p14="http://schemas.microsoft.com/office/powerpoint/2010/main" val="20576617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1" descr="IMG_033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8264" y="259515"/>
            <a:ext cx="7559040" cy="5669280"/>
          </a:xfrm>
          <a:prstGeom prst="rect">
            <a:avLst/>
          </a:prstGeom>
          <a:noFill/>
          <a:ln w="9525">
            <a:noFill/>
            <a:miter lim="800000"/>
            <a:headEnd/>
            <a:tailEnd/>
          </a:ln>
        </p:spPr>
      </p:pic>
      <p:sp>
        <p:nvSpPr>
          <p:cNvPr id="186371" name="TextBox 1"/>
          <p:cNvSpPr txBox="1">
            <a:spLocks noChangeArrowheads="1"/>
          </p:cNvSpPr>
          <p:nvPr/>
        </p:nvSpPr>
        <p:spPr bwMode="auto">
          <a:xfrm>
            <a:off x="115959" y="5936195"/>
            <a:ext cx="8869018" cy="830979"/>
          </a:xfrm>
          <a:prstGeom prst="rect">
            <a:avLst/>
          </a:prstGeom>
          <a:noFill/>
          <a:ln w="9525">
            <a:noFill/>
            <a:miter lim="800000"/>
            <a:headEnd/>
            <a:tailEnd/>
          </a:ln>
        </p:spPr>
        <p:txBody>
          <a:bodyPr wrap="square" lIns="91422" tIns="45711" rIns="91422" bIns="45711">
            <a:prstTxWarp prst="textNoShape">
              <a:avLst/>
            </a:prstTxWarp>
            <a:spAutoFit/>
          </a:bodyPr>
          <a:lstStyle>
            <a:defPPr>
              <a:defRPr lang="en-US"/>
            </a:defPPr>
            <a:lvl1pPr algn="ctr">
              <a:defRPr sz="2400">
                <a:latin typeface="Book Antiqua" charset="0"/>
              </a:defRPr>
            </a:lvl1pPr>
          </a:lstStyle>
          <a:p>
            <a:r>
              <a:rPr lang="en-US" dirty="0"/>
              <a:t>A fen on our campus showing </a:t>
            </a:r>
            <a:endParaRPr lang="en-US" dirty="0" smtClean="0"/>
          </a:p>
          <a:p>
            <a:r>
              <a:rPr lang="en-US" dirty="0" smtClean="0"/>
              <a:t>some </a:t>
            </a:r>
            <a:r>
              <a:rPr lang="en-US" dirty="0"/>
              <a:t>of the typical understory plants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1" descr="Lady's Slipper Poster 30X4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1142" y="-228600"/>
            <a:ext cx="7702193" cy="5776645"/>
          </a:xfrm>
          <a:prstGeom prst="rect">
            <a:avLst/>
          </a:prstGeom>
          <a:noFill/>
          <a:ln w="9525">
            <a:noFill/>
            <a:miter lim="800000"/>
            <a:headEnd/>
            <a:tailEnd/>
          </a:ln>
        </p:spPr>
      </p:pic>
      <p:sp>
        <p:nvSpPr>
          <p:cNvPr id="188419" name="Rectangle 2"/>
          <p:cNvSpPr>
            <a:spLocks noChangeArrowheads="1"/>
          </p:cNvSpPr>
          <p:nvPr/>
        </p:nvSpPr>
        <p:spPr bwMode="auto">
          <a:xfrm>
            <a:off x="135332" y="5534579"/>
            <a:ext cx="9008668" cy="1323421"/>
          </a:xfrm>
          <a:prstGeom prst="rect">
            <a:avLst/>
          </a:prstGeom>
          <a:noFill/>
          <a:ln w="9525">
            <a:noFill/>
            <a:miter lim="800000"/>
            <a:headEnd/>
            <a:tailEnd/>
          </a:ln>
        </p:spPr>
        <p:txBody>
          <a:bodyPr wrap="square" lIns="91422" tIns="45711" rIns="91422" bIns="45711">
            <a:prstTxWarp prst="textNoShape">
              <a:avLst/>
            </a:prstTxWarp>
            <a:spAutoFit/>
          </a:bodyPr>
          <a:lstStyle/>
          <a:p>
            <a:pPr algn="ctr"/>
            <a:r>
              <a:rPr lang="en-US" sz="1600" i="1" dirty="0"/>
              <a:t>Crossroads Academy Endangered Species Program</a:t>
            </a:r>
          </a:p>
          <a:p>
            <a:pPr algn="ctr"/>
            <a:r>
              <a:rPr lang="en-US" sz="1600" dirty="0"/>
              <a:t>is supported by </a:t>
            </a:r>
            <a:r>
              <a:rPr lang="en-US" sz="1600" dirty="0" smtClean="0"/>
              <a:t>grants </a:t>
            </a:r>
            <a:r>
              <a:rPr lang="en-US" sz="1600" dirty="0"/>
              <a:t>from the Toyota Tapestry </a:t>
            </a:r>
            <a:r>
              <a:rPr lang="en-US" sz="1600" dirty="0" smtClean="0"/>
              <a:t>Foundation and the New Hampshire Orchid Society. </a:t>
            </a:r>
            <a:r>
              <a:rPr lang="en-US" sz="1600" dirty="0"/>
              <a:t>We especially thank the New Hampshire Orchid Society </a:t>
            </a:r>
            <a:r>
              <a:rPr lang="en-US" sz="1600" dirty="0" smtClean="0"/>
              <a:t>for </a:t>
            </a:r>
            <a:r>
              <a:rPr lang="en-US" sz="1600" dirty="0"/>
              <a:t>providing us with opportunities to interact with the orchid lovers of New England</a:t>
            </a:r>
            <a:r>
              <a:rPr lang="en-US" sz="1600" dirty="0" smtClean="0"/>
              <a:t>. We also thank Elaine Faletra for her constant guidance and mentorship.</a:t>
            </a:r>
            <a:endParaRPr lang="en-US" sz="1600"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2554015"/>
            <a:ext cx="9144000" cy="874986"/>
          </a:xfrm>
          <a:prstGeom prst="rect">
            <a:avLst/>
          </a:prstGeom>
        </p:spPr>
        <p:txBody>
          <a:bodyPr lIns="91422" tIns="45711" rIns="91422" bIns="45711">
            <a:normAutofit fontScale="97500"/>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charset="0"/>
                <a:cs typeface="ＭＳ Ｐゴシック" charset="0"/>
              </a:defRPr>
            </a:lvl1pPr>
            <a:lvl2pPr algn="ctr" rtl="0" eaLnBrk="0" fontAlgn="base" hangingPunct="0">
              <a:spcBef>
                <a:spcPct val="0"/>
              </a:spcBef>
              <a:spcAft>
                <a:spcPct val="0"/>
              </a:spcAft>
              <a:defRPr sz="4100" b="1">
                <a:solidFill>
                  <a:schemeClr val="tx1"/>
                </a:solidFill>
                <a:latin typeface="Lucida Sans" charset="0"/>
                <a:ea typeface="ＭＳ Ｐゴシック" charset="0"/>
                <a:cs typeface="ＭＳ Ｐゴシック" charset="0"/>
              </a:defRPr>
            </a:lvl2pPr>
            <a:lvl3pPr algn="ctr" rtl="0" eaLnBrk="0" fontAlgn="base" hangingPunct="0">
              <a:spcBef>
                <a:spcPct val="0"/>
              </a:spcBef>
              <a:spcAft>
                <a:spcPct val="0"/>
              </a:spcAft>
              <a:defRPr sz="4100" b="1">
                <a:solidFill>
                  <a:schemeClr val="tx1"/>
                </a:solidFill>
                <a:latin typeface="Lucida Sans" charset="0"/>
                <a:ea typeface="ＭＳ Ｐゴシック" charset="0"/>
                <a:cs typeface="ＭＳ Ｐゴシック" charset="0"/>
              </a:defRPr>
            </a:lvl3pPr>
            <a:lvl4pPr algn="ctr" rtl="0" eaLnBrk="0" fontAlgn="base" hangingPunct="0">
              <a:spcBef>
                <a:spcPct val="0"/>
              </a:spcBef>
              <a:spcAft>
                <a:spcPct val="0"/>
              </a:spcAft>
              <a:defRPr sz="4100" b="1">
                <a:solidFill>
                  <a:schemeClr val="tx1"/>
                </a:solidFill>
                <a:latin typeface="Lucida Sans" charset="0"/>
                <a:ea typeface="ＭＳ Ｐゴシック" charset="0"/>
                <a:cs typeface="ＭＳ Ｐゴシック" charset="0"/>
              </a:defRPr>
            </a:lvl4pPr>
            <a:lvl5pPr algn="ctr" rtl="0" eaLnBrk="0" fontAlgn="base" hangingPunct="0">
              <a:spcBef>
                <a:spcPct val="0"/>
              </a:spcBef>
              <a:spcAft>
                <a:spcPct val="0"/>
              </a:spcAft>
              <a:defRPr sz="4100" b="1">
                <a:solidFill>
                  <a:schemeClr val="tx1"/>
                </a:solidFill>
                <a:latin typeface="Lucida Sans" charset="0"/>
                <a:ea typeface="ＭＳ Ｐゴシック" charset="0"/>
                <a:cs typeface="ＭＳ Ｐゴシック" charset="0"/>
              </a:defRPr>
            </a:lvl5pPr>
            <a:lvl6pPr marL="457200" algn="ctr" rtl="0" fontAlgn="base">
              <a:spcBef>
                <a:spcPct val="0"/>
              </a:spcBef>
              <a:spcAft>
                <a:spcPct val="0"/>
              </a:spcAft>
              <a:defRPr sz="4100" b="1">
                <a:solidFill>
                  <a:schemeClr val="tx1"/>
                </a:solidFill>
                <a:latin typeface="Lucida Sans" charset="0"/>
                <a:ea typeface="ＭＳ Ｐゴシック" charset="0"/>
              </a:defRPr>
            </a:lvl6pPr>
            <a:lvl7pPr marL="914400" algn="ctr" rtl="0" fontAlgn="base">
              <a:spcBef>
                <a:spcPct val="0"/>
              </a:spcBef>
              <a:spcAft>
                <a:spcPct val="0"/>
              </a:spcAft>
              <a:defRPr sz="4100" b="1">
                <a:solidFill>
                  <a:schemeClr val="tx1"/>
                </a:solidFill>
                <a:latin typeface="Lucida Sans" charset="0"/>
                <a:ea typeface="ＭＳ Ｐゴシック" charset="0"/>
              </a:defRPr>
            </a:lvl7pPr>
            <a:lvl8pPr marL="1371600" algn="ctr" rtl="0" fontAlgn="base">
              <a:spcBef>
                <a:spcPct val="0"/>
              </a:spcBef>
              <a:spcAft>
                <a:spcPct val="0"/>
              </a:spcAft>
              <a:defRPr sz="4100" b="1">
                <a:solidFill>
                  <a:schemeClr val="tx1"/>
                </a:solidFill>
                <a:latin typeface="Lucida Sans" charset="0"/>
                <a:ea typeface="ＭＳ Ｐゴシック" charset="0"/>
              </a:defRPr>
            </a:lvl8pPr>
            <a:lvl9pPr marL="1828800" algn="ctr" rtl="0" fontAlgn="base">
              <a:spcBef>
                <a:spcPct val="0"/>
              </a:spcBef>
              <a:spcAft>
                <a:spcPct val="0"/>
              </a:spcAft>
              <a:defRPr sz="4100" b="1">
                <a:solidFill>
                  <a:schemeClr val="tx1"/>
                </a:solidFill>
                <a:latin typeface="Lucida Sans" charset="0"/>
                <a:ea typeface="ＭＳ Ｐゴシック" charset="0"/>
              </a:defRPr>
            </a:lvl9pPr>
          </a:lstStyle>
          <a:p>
            <a:pPr eaLnBrk="1" fontAlgn="auto" hangingPunct="1">
              <a:spcAft>
                <a:spcPts val="0"/>
              </a:spcAft>
              <a:defRPr/>
            </a:pPr>
            <a:r>
              <a:rPr lang="en-US" sz="4500" dirty="0">
                <a:latin typeface="+mn-lt"/>
                <a:ea typeface="+mj-ea"/>
                <a:cs typeface="+mj-cs"/>
              </a:rPr>
              <a:t>Thank you!</a:t>
            </a:r>
          </a:p>
        </p:txBody>
      </p:sp>
    </p:spTree>
    <p:extLst>
      <p:ext uri="{BB962C8B-B14F-4D97-AF65-F5344CB8AC3E}">
        <p14:creationId xmlns:p14="http://schemas.microsoft.com/office/powerpoint/2010/main" val="302418153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IMG_4096.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4088" y="749301"/>
            <a:ext cx="4526280" cy="6035040"/>
          </a:xfrm>
          <a:prstGeom prst="rect">
            <a:avLst/>
          </a:prstGeom>
          <a:noFill/>
          <a:ln w="9525">
            <a:noFill/>
            <a:miter lim="800000"/>
            <a:headEnd/>
            <a:tailEnd/>
          </a:ln>
        </p:spPr>
      </p:pic>
      <p:sp>
        <p:nvSpPr>
          <p:cNvPr id="3" name="TextBox 1"/>
          <p:cNvSpPr txBox="1">
            <a:spLocks noChangeArrowheads="1"/>
          </p:cNvSpPr>
          <p:nvPr/>
        </p:nvSpPr>
        <p:spPr bwMode="auto">
          <a:xfrm>
            <a:off x="-688896" y="88900"/>
            <a:ext cx="10225780" cy="523202"/>
          </a:xfrm>
          <a:prstGeom prst="rect">
            <a:avLst/>
          </a:prstGeom>
          <a:noFill/>
          <a:ln w="9525">
            <a:noFill/>
            <a:miter lim="800000"/>
            <a:headEnd/>
            <a:tailEnd/>
          </a:ln>
        </p:spPr>
        <p:txBody>
          <a:bodyPr wrap="square" lIns="91422" tIns="45711" rIns="91422" bIns="45711">
            <a:prstTxWarp prst="textNoShape">
              <a:avLst/>
            </a:prstTxWarp>
            <a:spAutoFit/>
          </a:bodyPr>
          <a:lstStyle>
            <a:defPPr>
              <a:defRPr lang="en-US"/>
            </a:defPPr>
            <a:lvl1pPr algn="ctr" fontAlgn="auto">
              <a:spcAft>
                <a:spcPts val="0"/>
              </a:spcAft>
              <a:defRPr sz="2800" b="1">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n-lt"/>
                <a:ea typeface="+mj-ea"/>
                <a:cs typeface="+mj-cs"/>
              </a:defRPr>
            </a:lvl1pPr>
          </a:lstStyle>
          <a:p>
            <a:r>
              <a:rPr lang="en-US" dirty="0" smtClean="0"/>
              <a:t>   Ram’s </a:t>
            </a:r>
            <a:r>
              <a:rPr lang="en-US" dirty="0"/>
              <a:t>Head Lady’</a:t>
            </a:r>
            <a:r>
              <a:rPr lang="en-US" altLang="ja-JP" dirty="0"/>
              <a:t>s Slipper   </a:t>
            </a:r>
            <a:r>
              <a:rPr lang="en-US" dirty="0"/>
              <a:t>Cypripedium </a:t>
            </a:r>
            <a:r>
              <a:rPr lang="en-US" dirty="0" smtClean="0"/>
              <a:t>arietinum</a:t>
            </a:r>
            <a:endParaRPr lang="en-US"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IMG_412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3600" y="4763"/>
            <a:ext cx="5143500" cy="685800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IMG_4123.jpg"/>
          <p:cNvPicPr>
            <a:picLocks noChangeAspect="1"/>
          </p:cNvPicPr>
          <p:nvPr/>
        </p:nvPicPr>
        <p:blipFill>
          <a:blip r:embed="rId3"/>
          <a:srcRect/>
          <a:stretch>
            <a:fillRect/>
          </a:stretch>
        </p:blipFill>
        <p:spPr bwMode="auto">
          <a:xfrm>
            <a:off x="-3723109" y="-7337671"/>
            <a:ext cx="17566814" cy="23422419"/>
          </a:xfrm>
          <a:prstGeom prst="rect">
            <a:avLst/>
          </a:prstGeom>
          <a:noFill/>
          <a:ln w="9525">
            <a:noFill/>
            <a:miter lim="800000"/>
            <a:headEnd/>
            <a:tailEnd/>
          </a:ln>
        </p:spPr>
      </p:pic>
      <p:grpSp>
        <p:nvGrpSpPr>
          <p:cNvPr id="3" name="Group 2"/>
          <p:cNvGrpSpPr/>
          <p:nvPr/>
        </p:nvGrpSpPr>
        <p:grpSpPr>
          <a:xfrm>
            <a:off x="4343868" y="1168298"/>
            <a:ext cx="3125191" cy="990600"/>
            <a:chOff x="5867400" y="914400"/>
            <a:chExt cx="3125190" cy="990600"/>
          </a:xfrm>
        </p:grpSpPr>
        <p:sp>
          <p:nvSpPr>
            <p:cNvPr id="4" name="TextBox 3"/>
            <p:cNvSpPr txBox="1"/>
            <p:nvPr/>
          </p:nvSpPr>
          <p:spPr>
            <a:xfrm>
              <a:off x="7086600" y="914400"/>
              <a:ext cx="1905990" cy="446276"/>
            </a:xfrm>
            <a:prstGeom prst="rect">
              <a:avLst/>
            </a:prstGeom>
            <a:noFill/>
          </p:spPr>
          <p:txBody>
            <a:bodyPr wrap="none" rtlCol="0">
              <a:spAutoFit/>
            </a:bodyPr>
            <a:lstStyle/>
            <a:p>
              <a:r>
                <a:rPr lang="en-US" sz="2300" b="1" dirty="0"/>
                <a:t>Pollen mass</a:t>
              </a:r>
            </a:p>
          </p:txBody>
        </p:sp>
        <p:cxnSp>
          <p:nvCxnSpPr>
            <p:cNvPr id="5" name="Straight Arrow Connector 4"/>
            <p:cNvCxnSpPr/>
            <p:nvPr/>
          </p:nvCxnSpPr>
          <p:spPr>
            <a:xfrm rot="10800000" flipV="1">
              <a:off x="5867400" y="1295400"/>
              <a:ext cx="1295402" cy="609600"/>
            </a:xfrm>
            <a:prstGeom prst="straightConnector1">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4656108" y="2315394"/>
            <a:ext cx="2844435" cy="984446"/>
            <a:chOff x="5562600" y="2057400"/>
            <a:chExt cx="2844435" cy="984446"/>
          </a:xfrm>
        </p:grpSpPr>
        <p:sp>
          <p:nvSpPr>
            <p:cNvPr id="7" name="TextBox 6"/>
            <p:cNvSpPr txBox="1"/>
            <p:nvPr/>
          </p:nvSpPr>
          <p:spPr>
            <a:xfrm>
              <a:off x="7239002" y="2595570"/>
              <a:ext cx="1168033" cy="446276"/>
            </a:xfrm>
            <a:prstGeom prst="rect">
              <a:avLst/>
            </a:prstGeom>
            <a:noFill/>
          </p:spPr>
          <p:txBody>
            <a:bodyPr wrap="none" rtlCol="0">
              <a:spAutoFit/>
            </a:bodyPr>
            <a:lstStyle/>
            <a:p>
              <a:r>
                <a:rPr lang="en-US" sz="2300" b="1" dirty="0"/>
                <a:t>Stigma</a:t>
              </a:r>
              <a:endParaRPr lang="en-US" b="1" dirty="0"/>
            </a:p>
          </p:txBody>
        </p:sp>
        <p:cxnSp>
          <p:nvCxnSpPr>
            <p:cNvPr id="8" name="Straight Arrow Connector 7"/>
            <p:cNvCxnSpPr/>
            <p:nvPr/>
          </p:nvCxnSpPr>
          <p:spPr>
            <a:xfrm flipH="1" flipV="1">
              <a:off x="5562600" y="2057400"/>
              <a:ext cx="1676402" cy="538170"/>
            </a:xfrm>
            <a:prstGeom prst="straightConnector1">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4991568" y="2965324"/>
            <a:ext cx="2989611" cy="1392827"/>
            <a:chOff x="5131879" y="1888409"/>
            <a:chExt cx="2989610" cy="1392827"/>
          </a:xfrm>
        </p:grpSpPr>
        <p:sp>
          <p:nvSpPr>
            <p:cNvPr id="10" name="TextBox 9"/>
            <p:cNvSpPr txBox="1"/>
            <p:nvPr/>
          </p:nvSpPr>
          <p:spPr>
            <a:xfrm>
              <a:off x="6429081" y="2834960"/>
              <a:ext cx="1692408" cy="446276"/>
            </a:xfrm>
            <a:prstGeom prst="rect">
              <a:avLst/>
            </a:prstGeom>
            <a:noFill/>
          </p:spPr>
          <p:txBody>
            <a:bodyPr wrap="none" rtlCol="0">
              <a:spAutoFit/>
            </a:bodyPr>
            <a:lstStyle/>
            <a:p>
              <a:r>
                <a:rPr lang="en-US" sz="2300" b="1" dirty="0" err="1"/>
                <a:t>Staminode</a:t>
              </a:r>
              <a:endParaRPr lang="en-US" sz="2300" b="1" dirty="0"/>
            </a:p>
          </p:txBody>
        </p:sp>
        <p:cxnSp>
          <p:nvCxnSpPr>
            <p:cNvPr id="11" name="Straight Arrow Connector 10"/>
            <p:cNvCxnSpPr/>
            <p:nvPr/>
          </p:nvCxnSpPr>
          <p:spPr>
            <a:xfrm flipH="1" flipV="1">
              <a:off x="5131879" y="1888409"/>
              <a:ext cx="1297203" cy="1086415"/>
            </a:xfrm>
            <a:prstGeom prst="straightConnector1">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1627850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fsvr\faculty$\pfaletra\Desktop\slipper picts\Digital pink, yellow, rams watermarks 3\IMG_178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1294" y="-672722"/>
            <a:ext cx="9601200" cy="12801600"/>
          </a:xfrm>
          <a:prstGeom prst="rect">
            <a:avLst/>
          </a:prstGeom>
          <a:noFill/>
          <a:ln w="9525">
            <a:noFill/>
            <a:miter lim="800000"/>
            <a:headEnd/>
            <a:tailEnd/>
          </a:ln>
        </p:spPr>
      </p:pic>
      <p:grpSp>
        <p:nvGrpSpPr>
          <p:cNvPr id="12" name="Group 11"/>
          <p:cNvGrpSpPr/>
          <p:nvPr/>
        </p:nvGrpSpPr>
        <p:grpSpPr>
          <a:xfrm>
            <a:off x="2859180" y="4082238"/>
            <a:ext cx="1681072" cy="1712887"/>
            <a:chOff x="3032846" y="3300120"/>
            <a:chExt cx="1681071" cy="1712887"/>
          </a:xfrm>
        </p:grpSpPr>
        <p:sp>
          <p:nvSpPr>
            <p:cNvPr id="13" name="TextBox 12"/>
            <p:cNvSpPr txBox="1"/>
            <p:nvPr/>
          </p:nvSpPr>
          <p:spPr>
            <a:xfrm>
              <a:off x="3032846" y="4566731"/>
              <a:ext cx="1069667" cy="446276"/>
            </a:xfrm>
            <a:prstGeom prst="rect">
              <a:avLst/>
            </a:prstGeom>
            <a:noFill/>
          </p:spPr>
          <p:txBody>
            <a:bodyPr wrap="none" rtlCol="0">
              <a:spAutoFit/>
            </a:bodyPr>
            <a:lstStyle/>
            <a:p>
              <a:r>
                <a:rPr lang="en-US" sz="2300" b="1" dirty="0">
                  <a:solidFill>
                    <a:schemeClr val="bg1"/>
                  </a:solidFill>
                </a:rPr>
                <a:t>Pollen </a:t>
              </a:r>
            </a:p>
          </p:txBody>
        </p:sp>
        <p:cxnSp>
          <p:nvCxnSpPr>
            <p:cNvPr id="14" name="Straight Arrow Connector 13"/>
            <p:cNvCxnSpPr/>
            <p:nvPr/>
          </p:nvCxnSpPr>
          <p:spPr>
            <a:xfrm flipV="1">
              <a:off x="3734479" y="3300120"/>
              <a:ext cx="979438" cy="1188792"/>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4050533" y="4082239"/>
            <a:ext cx="1168033" cy="2220996"/>
            <a:chOff x="4654758" y="3812462"/>
            <a:chExt cx="1168033" cy="2220997"/>
          </a:xfrm>
        </p:grpSpPr>
        <p:sp>
          <p:nvSpPr>
            <p:cNvPr id="16" name="TextBox 15"/>
            <p:cNvSpPr txBox="1"/>
            <p:nvPr/>
          </p:nvSpPr>
          <p:spPr>
            <a:xfrm>
              <a:off x="4654758" y="5587183"/>
              <a:ext cx="1168033" cy="446276"/>
            </a:xfrm>
            <a:prstGeom prst="rect">
              <a:avLst/>
            </a:prstGeom>
            <a:noFill/>
          </p:spPr>
          <p:txBody>
            <a:bodyPr wrap="none" rtlCol="0">
              <a:spAutoFit/>
            </a:bodyPr>
            <a:lstStyle/>
            <a:p>
              <a:r>
                <a:rPr lang="en-US" sz="2300" b="1" dirty="0">
                  <a:solidFill>
                    <a:schemeClr val="bg1"/>
                  </a:solidFill>
                </a:rPr>
                <a:t>Stigma</a:t>
              </a:r>
            </a:p>
          </p:txBody>
        </p:sp>
        <p:cxnSp>
          <p:nvCxnSpPr>
            <p:cNvPr id="17" name="Straight Arrow Connector 16"/>
            <p:cNvCxnSpPr>
              <a:stCxn id="16" idx="0"/>
            </p:cNvCxnSpPr>
            <p:nvPr/>
          </p:nvCxnSpPr>
          <p:spPr>
            <a:xfrm flipV="1">
              <a:off x="5238775" y="3812462"/>
              <a:ext cx="132853" cy="1774721"/>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21" name="Group 20"/>
          <p:cNvGrpSpPr/>
          <p:nvPr/>
        </p:nvGrpSpPr>
        <p:grpSpPr>
          <a:xfrm>
            <a:off x="5205941" y="4576958"/>
            <a:ext cx="2300025" cy="1495444"/>
            <a:chOff x="6089587" y="4540153"/>
            <a:chExt cx="2300025" cy="1495443"/>
          </a:xfrm>
        </p:grpSpPr>
        <p:sp>
          <p:nvSpPr>
            <p:cNvPr id="22" name="TextBox 21"/>
            <p:cNvSpPr txBox="1"/>
            <p:nvPr/>
          </p:nvSpPr>
          <p:spPr>
            <a:xfrm>
              <a:off x="6697203" y="5589320"/>
              <a:ext cx="1692409" cy="446276"/>
            </a:xfrm>
            <a:prstGeom prst="rect">
              <a:avLst/>
            </a:prstGeom>
            <a:noFill/>
          </p:spPr>
          <p:txBody>
            <a:bodyPr wrap="none" rtlCol="0">
              <a:spAutoFit/>
            </a:bodyPr>
            <a:lstStyle/>
            <a:p>
              <a:r>
                <a:rPr lang="en-US" sz="2300" b="1" dirty="0" err="1">
                  <a:solidFill>
                    <a:schemeClr val="bg1"/>
                  </a:solidFill>
                </a:rPr>
                <a:t>Staminode</a:t>
              </a:r>
              <a:endParaRPr lang="en-US" sz="2300" b="1" dirty="0">
                <a:solidFill>
                  <a:schemeClr val="bg1"/>
                </a:solidFill>
              </a:endParaRPr>
            </a:p>
          </p:txBody>
        </p:sp>
        <p:cxnSp>
          <p:nvCxnSpPr>
            <p:cNvPr id="23" name="Straight Arrow Connector 22"/>
            <p:cNvCxnSpPr/>
            <p:nvPr/>
          </p:nvCxnSpPr>
          <p:spPr>
            <a:xfrm flipH="1" flipV="1">
              <a:off x="6089587" y="4540153"/>
              <a:ext cx="677918" cy="1049167"/>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18" name="TextBox 1"/>
          <p:cNvSpPr txBox="1">
            <a:spLocks noChangeArrowheads="1"/>
          </p:cNvSpPr>
          <p:nvPr/>
        </p:nvSpPr>
        <p:spPr bwMode="auto">
          <a:xfrm>
            <a:off x="165100" y="63502"/>
            <a:ext cx="8750300" cy="507813"/>
          </a:xfrm>
          <a:prstGeom prst="rect">
            <a:avLst/>
          </a:prstGeom>
          <a:noFill/>
          <a:ln w="9525">
            <a:noFill/>
            <a:miter lim="800000"/>
            <a:headEnd/>
            <a:tailEnd/>
          </a:ln>
        </p:spPr>
        <p:txBody>
          <a:bodyPr wrap="square" lIns="91422" tIns="45711" rIns="91422" bIns="45711">
            <a:prstTxWarp prst="textNoShape">
              <a:avLst/>
            </a:prstTxWarp>
            <a:spAutoFit/>
          </a:bodyPr>
          <a:lstStyle>
            <a:defPPr>
              <a:defRPr lang="en-US"/>
            </a:defPPr>
            <a:lvl1pPr>
              <a:defRPr sz="2400">
                <a:latin typeface="Book Antiqua" charset="0"/>
              </a:defRPr>
            </a:lvl1pPr>
          </a:lstStyle>
          <a:p>
            <a:pPr algn="ctr" fontAlgn="auto">
              <a:spcAft>
                <a:spcPts val="0"/>
              </a:spcAft>
              <a:defRPr/>
            </a:pPr>
            <a:r>
              <a:rPr lang="en-US" sz="27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n-lt"/>
                <a:ea typeface="+mj-ea"/>
                <a:cs typeface="+mj-cs"/>
              </a:rPr>
              <a:t>The Pink Lady’</a:t>
            </a:r>
            <a:r>
              <a:rPr lang="en-US" altLang="ja-JP" sz="27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n-lt"/>
                <a:ea typeface="+mj-ea"/>
                <a:cs typeface="+mj-cs"/>
              </a:rPr>
              <a:t>s Slipper   </a:t>
            </a:r>
            <a:r>
              <a:rPr lang="en-US" sz="27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n-lt"/>
                <a:ea typeface="+mj-ea"/>
                <a:cs typeface="+mj-cs"/>
              </a:rPr>
              <a:t>Cypripedium acaule</a:t>
            </a:r>
          </a:p>
        </p:txBody>
      </p:sp>
    </p:spTree>
    <p:extLst>
      <p:ext uri="{BB962C8B-B14F-4D97-AF65-F5344CB8AC3E}">
        <p14:creationId xmlns:p14="http://schemas.microsoft.com/office/powerpoint/2010/main" val="110819909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726324" y="31529"/>
            <a:ext cx="5509708" cy="7141779"/>
          </a:xfrm>
          <a:prstGeom prst="rect">
            <a:avLst/>
          </a:prstGeom>
          <a:noFill/>
          <a:ln w="9525">
            <a:noFill/>
            <a:miter lim="800000"/>
            <a:headEnd/>
            <a:tailEnd/>
          </a:ln>
        </p:spPr>
      </p:pic>
    </p:spTree>
    <p:extLst>
      <p:ext uri="{BB962C8B-B14F-4D97-AF65-F5344CB8AC3E}">
        <p14:creationId xmlns:p14="http://schemas.microsoft.com/office/powerpoint/2010/main" val="272824999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7705" y="820973"/>
            <a:ext cx="7902187" cy="1338810"/>
          </a:xfrm>
          <a:prstGeom prst="rect">
            <a:avLst/>
          </a:prstGeom>
          <a:noFill/>
        </p:spPr>
        <p:txBody>
          <a:bodyPr wrap="none" lIns="91422" tIns="45711" rIns="91422" bIns="45711" rtlCol="0">
            <a:spAutoFit/>
          </a:bodyPr>
          <a:lstStyle/>
          <a:p>
            <a:r>
              <a:rPr lang="en-US" dirty="0" smtClean="0"/>
              <a:t>               </a:t>
            </a:r>
            <a:r>
              <a:rPr lang="en-US" sz="2700" dirty="0"/>
              <a:t>         From the Outside Looking </a:t>
            </a:r>
          </a:p>
          <a:p>
            <a:endParaRPr lang="en-US" sz="2700" dirty="0"/>
          </a:p>
          <a:p>
            <a:r>
              <a:rPr lang="en-US" sz="2700" dirty="0"/>
              <a:t>Exploring the Tissues  of the Cypripedium Species</a:t>
            </a:r>
          </a:p>
        </p:txBody>
      </p:sp>
    </p:spTree>
    <p:extLst>
      <p:ext uri="{BB962C8B-B14F-4D97-AF65-F5344CB8AC3E}">
        <p14:creationId xmlns:p14="http://schemas.microsoft.com/office/powerpoint/2010/main" val="114427384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flipV="1">
            <a:off x="0" y="0"/>
            <a:ext cx="8778240" cy="6858000"/>
          </a:xfrm>
          <a:prstGeom prst="rect">
            <a:avLst/>
          </a:prstGeom>
        </p:spPr>
      </p:pic>
    </p:spTree>
    <p:extLst>
      <p:ext uri="{BB962C8B-B14F-4D97-AF65-F5344CB8AC3E}">
        <p14:creationId xmlns:p14="http://schemas.microsoft.com/office/powerpoint/2010/main" val="304328791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8778240" cy="6858000"/>
          </a:xfrm>
          <a:prstGeom prst="rect">
            <a:avLst/>
          </a:prstGeom>
        </p:spPr>
      </p:pic>
      <p:pic>
        <p:nvPicPr>
          <p:cNvPr id="3" name="Picture 1" descr="Image.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53529" y="4315146"/>
            <a:ext cx="3390471" cy="2542853"/>
          </a:xfrm>
          <a:prstGeom prst="rect">
            <a:avLst/>
          </a:prstGeom>
          <a:noFill/>
          <a:ln w="9525">
            <a:noFill/>
            <a:miter lim="800000"/>
            <a:headEnd/>
            <a:tailEnd/>
          </a:ln>
        </p:spPr>
      </p:pic>
    </p:spTree>
    <p:extLst>
      <p:ext uri="{BB962C8B-B14F-4D97-AF65-F5344CB8AC3E}">
        <p14:creationId xmlns:p14="http://schemas.microsoft.com/office/powerpoint/2010/main" val="41042485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IMG_178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3030" y="640080"/>
            <a:ext cx="4526280" cy="6035040"/>
          </a:xfrm>
          <a:prstGeom prst="rect">
            <a:avLst/>
          </a:prstGeom>
          <a:noFill/>
          <a:ln w="9525">
            <a:noFill/>
            <a:miter lim="800000"/>
            <a:headEnd/>
            <a:tailEnd/>
          </a:ln>
        </p:spPr>
      </p:pic>
      <p:sp>
        <p:nvSpPr>
          <p:cNvPr id="3" name="TextBox 1"/>
          <p:cNvSpPr txBox="1">
            <a:spLocks noChangeArrowheads="1"/>
          </p:cNvSpPr>
          <p:nvPr/>
        </p:nvSpPr>
        <p:spPr bwMode="auto">
          <a:xfrm>
            <a:off x="165100" y="63502"/>
            <a:ext cx="8750300" cy="507813"/>
          </a:xfrm>
          <a:prstGeom prst="rect">
            <a:avLst/>
          </a:prstGeom>
          <a:noFill/>
          <a:ln w="9525">
            <a:noFill/>
            <a:miter lim="800000"/>
            <a:headEnd/>
            <a:tailEnd/>
          </a:ln>
        </p:spPr>
        <p:txBody>
          <a:bodyPr wrap="square" lIns="91422" tIns="45711" rIns="91422" bIns="45711">
            <a:prstTxWarp prst="textNoShape">
              <a:avLst/>
            </a:prstTxWarp>
            <a:spAutoFit/>
          </a:bodyPr>
          <a:lstStyle>
            <a:defPPr>
              <a:defRPr lang="en-US"/>
            </a:defPPr>
            <a:lvl1pPr>
              <a:defRPr sz="2400">
                <a:latin typeface="Book Antiqua" charset="0"/>
              </a:defRPr>
            </a:lvl1pPr>
          </a:lstStyle>
          <a:p>
            <a:pPr algn="ctr" fontAlgn="auto">
              <a:spcAft>
                <a:spcPts val="0"/>
              </a:spcAft>
              <a:defRPr/>
            </a:pPr>
            <a:r>
              <a:rPr lang="en-US" sz="27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n-lt"/>
                <a:ea typeface="+mj-ea"/>
                <a:cs typeface="+mj-cs"/>
              </a:rPr>
              <a:t>The Pink Lady’</a:t>
            </a:r>
            <a:r>
              <a:rPr lang="en-US" altLang="ja-JP" sz="27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n-lt"/>
                <a:ea typeface="+mj-ea"/>
                <a:cs typeface="+mj-cs"/>
              </a:rPr>
              <a:t>s Slipper   </a:t>
            </a:r>
            <a:r>
              <a:rPr lang="en-US" sz="27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n-lt"/>
                <a:ea typeface="+mj-ea"/>
                <a:cs typeface="+mj-cs"/>
              </a:rPr>
              <a:t>Cypripedium acaule</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_2_1_a.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3691"/>
            <a:ext cx="7296912" cy="5468111"/>
          </a:xfrm>
          <a:prstGeom prst="rect">
            <a:avLst/>
          </a:prstGeom>
        </p:spPr>
      </p:pic>
    </p:spTree>
    <p:extLst>
      <p:ext uri="{BB962C8B-B14F-4D97-AF65-F5344CB8AC3E}">
        <p14:creationId xmlns:p14="http://schemas.microsoft.com/office/powerpoint/2010/main" val="389158333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ro of yello seed pod.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078" y="0"/>
            <a:ext cx="9144000" cy="6858000"/>
          </a:xfrm>
          <a:prstGeom prst="rect">
            <a:avLst/>
          </a:prstGeom>
        </p:spPr>
      </p:pic>
      <p:pic>
        <p:nvPicPr>
          <p:cNvPr id="3" name="Picture 1" descr="Image.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2850" y="493160"/>
            <a:ext cx="3390471" cy="2542853"/>
          </a:xfrm>
          <a:prstGeom prst="rect">
            <a:avLst/>
          </a:prstGeom>
          <a:noFill/>
          <a:ln w="9525">
            <a:noFill/>
            <a:miter lim="800000"/>
            <a:headEnd/>
            <a:tailEnd/>
          </a:ln>
        </p:spPr>
      </p:pic>
    </p:spTree>
    <p:extLst>
      <p:ext uri="{BB962C8B-B14F-4D97-AF65-F5344CB8AC3E}">
        <p14:creationId xmlns:p14="http://schemas.microsoft.com/office/powerpoint/2010/main" val="306367878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90" y="0"/>
            <a:ext cx="8778240" cy="6858000"/>
          </a:xfrm>
          <a:prstGeom prst="rect">
            <a:avLst/>
          </a:prstGeom>
        </p:spPr>
      </p:pic>
    </p:spTree>
    <p:extLst>
      <p:ext uri="{BB962C8B-B14F-4D97-AF65-F5344CB8AC3E}">
        <p14:creationId xmlns:p14="http://schemas.microsoft.com/office/powerpoint/2010/main" val="424585908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23290"/>
            <a:ext cx="8914358" cy="6858000"/>
          </a:xfrm>
          <a:prstGeom prst="rect">
            <a:avLst/>
          </a:prstGeom>
        </p:spPr>
      </p:pic>
    </p:spTree>
    <p:extLst>
      <p:ext uri="{BB962C8B-B14F-4D97-AF65-F5344CB8AC3E}">
        <p14:creationId xmlns:p14="http://schemas.microsoft.com/office/powerpoint/2010/main" val="345715606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 y="0"/>
            <a:ext cx="8778240" cy="6858000"/>
          </a:xfrm>
          <a:prstGeom prst="rect">
            <a:avLst/>
          </a:prstGeom>
        </p:spPr>
      </p:pic>
    </p:spTree>
    <p:extLst>
      <p:ext uri="{BB962C8B-B14F-4D97-AF65-F5344CB8AC3E}">
        <p14:creationId xmlns:p14="http://schemas.microsoft.com/office/powerpoint/2010/main" val="43679599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8060" y="0"/>
            <a:ext cx="6991030" cy="5461742"/>
          </a:xfrm>
          <a:prstGeom prst="rect">
            <a:avLst/>
          </a:prstGeom>
        </p:spPr>
      </p:pic>
      <p:sp>
        <p:nvSpPr>
          <p:cNvPr id="3" name="TextBox 2"/>
          <p:cNvSpPr txBox="1"/>
          <p:nvPr/>
        </p:nvSpPr>
        <p:spPr>
          <a:xfrm>
            <a:off x="209604" y="5671335"/>
            <a:ext cx="8934396" cy="1477328"/>
          </a:xfrm>
          <a:prstGeom prst="rect">
            <a:avLst/>
          </a:prstGeom>
          <a:noFill/>
        </p:spPr>
        <p:txBody>
          <a:bodyPr wrap="square" rtlCol="0">
            <a:spAutoFit/>
          </a:bodyPr>
          <a:lstStyle/>
          <a:p>
            <a:r>
              <a:rPr lang="en-US" dirty="0" smtClean="0"/>
              <a:t>We counted ~70 ovules in one section. Since an ovule is about 10 microns thick and </a:t>
            </a:r>
          </a:p>
          <a:p>
            <a:r>
              <a:rPr lang="en-US" dirty="0" smtClean="0"/>
              <a:t>each section is 3 microns thick one ovule would be in three successive sections. Since a single ovary is 3 cm long there are about 10,000 slices in each ovary.</a:t>
            </a:r>
          </a:p>
          <a:p>
            <a:r>
              <a:rPr lang="en-US" dirty="0" smtClean="0"/>
              <a:t>Therefore one ovary has about  (70 x 10,000) ÷ 3 = 210,000 potential seeds.</a:t>
            </a:r>
          </a:p>
          <a:p>
            <a:r>
              <a:rPr lang="en-US" dirty="0" smtClean="0"/>
              <a:t>  </a:t>
            </a:r>
            <a:endParaRPr lang="en-US" dirty="0"/>
          </a:p>
        </p:txBody>
      </p:sp>
    </p:spTree>
    <p:extLst>
      <p:ext uri="{BB962C8B-B14F-4D97-AF65-F5344CB8AC3E}">
        <p14:creationId xmlns:p14="http://schemas.microsoft.com/office/powerpoint/2010/main" val="98171831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6987"/>
            <a:ext cx="9144000" cy="7143750"/>
          </a:xfrm>
          <a:prstGeom prst="rect">
            <a:avLst/>
          </a:prstGeom>
        </p:spPr>
      </p:pic>
    </p:spTree>
    <p:extLst>
      <p:ext uri="{BB962C8B-B14F-4D97-AF65-F5344CB8AC3E}">
        <p14:creationId xmlns:p14="http://schemas.microsoft.com/office/powerpoint/2010/main" val="184890915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8778240" cy="6858000"/>
          </a:xfrm>
          <a:prstGeom prst="rect">
            <a:avLst/>
          </a:prstGeom>
        </p:spPr>
      </p:pic>
    </p:spTree>
    <p:extLst>
      <p:ext uri="{BB962C8B-B14F-4D97-AF65-F5344CB8AC3E}">
        <p14:creationId xmlns:p14="http://schemas.microsoft.com/office/powerpoint/2010/main" val="158336588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8778240" cy="6858000"/>
          </a:xfrm>
          <a:prstGeom prst="rect">
            <a:avLst/>
          </a:prstGeom>
        </p:spPr>
      </p:pic>
    </p:spTree>
    <p:extLst>
      <p:ext uri="{BB962C8B-B14F-4D97-AF65-F5344CB8AC3E}">
        <p14:creationId xmlns:p14="http://schemas.microsoft.com/office/powerpoint/2010/main" val="319468882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848" y="0"/>
            <a:ext cx="8778240" cy="6858000"/>
          </a:xfrm>
          <a:prstGeom prst="rect">
            <a:avLst/>
          </a:prstGeom>
        </p:spPr>
      </p:pic>
    </p:spTree>
    <p:extLst>
      <p:ext uri="{BB962C8B-B14F-4D97-AF65-F5344CB8AC3E}">
        <p14:creationId xmlns:p14="http://schemas.microsoft.com/office/powerpoint/2010/main" val="335498371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icture 1" descr="DSC_0055.jpg"/>
          <p:cNvSpPr>
            <a:spLocks noChangeAspect="1"/>
          </p:cNvSpPr>
          <p:nvPr/>
        </p:nvSpPr>
        <p:spPr bwMode="auto">
          <a:xfrm>
            <a:off x="1903415" y="0"/>
            <a:ext cx="4591050" cy="6858000"/>
          </a:xfrm>
          <a:prstGeom prst="rect">
            <a:avLst/>
          </a:prstGeom>
          <a:noFill/>
          <a:ln w="9525">
            <a:noFill/>
            <a:miter lim="800000"/>
            <a:headEnd/>
            <a:tailEnd/>
          </a:ln>
        </p:spPr>
        <p:txBody>
          <a:bodyPr lIns="91422" tIns="45711" rIns="91422" bIns="45711">
            <a:prstTxWarp prst="textNoShape">
              <a:avLst/>
            </a:prstTxWarp>
          </a:bodyPr>
          <a:lstStyle/>
          <a:p>
            <a:endParaRPr lang="en-US"/>
          </a:p>
        </p:txBody>
      </p:sp>
      <p:pic>
        <p:nvPicPr>
          <p:cNvPr id="21507" name="Picture 3" descr="DSC_005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304801"/>
            <a:ext cx="9140826" cy="6119274"/>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31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143500" cy="6858000"/>
          </a:xfrm>
          <a:prstGeom prst="rect">
            <a:avLst/>
          </a:prstGeom>
        </p:spPr>
      </p:pic>
      <p:pic>
        <p:nvPicPr>
          <p:cNvPr id="4" name="Picture 3" descr="IMG_031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00500" y="0"/>
            <a:ext cx="5143500" cy="6858000"/>
          </a:xfrm>
          <a:prstGeom prst="rect">
            <a:avLst/>
          </a:prstGeom>
        </p:spPr>
      </p:pic>
    </p:spTree>
    <p:extLst>
      <p:ext uri="{BB962C8B-B14F-4D97-AF65-F5344CB8AC3E}">
        <p14:creationId xmlns:p14="http://schemas.microsoft.com/office/powerpoint/2010/main" val="362870309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70" y="2037684"/>
            <a:ext cx="8229600" cy="1143000"/>
          </a:xfrm>
        </p:spPr>
        <p:txBody>
          <a:bodyPr/>
          <a:lstStyle/>
          <a:p>
            <a:r>
              <a:rPr lang="en-US" dirty="0" smtClean="0"/>
              <a:t>Questions ?</a:t>
            </a:r>
            <a:endParaRPr lang="en-US" dirty="0"/>
          </a:p>
        </p:txBody>
      </p:sp>
    </p:spTree>
    <p:extLst>
      <p:ext uri="{BB962C8B-B14F-4D97-AF65-F5344CB8AC3E}">
        <p14:creationId xmlns:p14="http://schemas.microsoft.com/office/powerpoint/2010/main" val="64007550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487361"/>
          </a:xfrm>
        </p:spPr>
        <p:txBody>
          <a:bodyPr>
            <a:normAutofit fontScale="90000"/>
          </a:bodyPr>
          <a:lstStyle/>
          <a:p>
            <a:pPr eaLnBrk="1" fontAlgn="auto" hangingPunct="1">
              <a:spcAft>
                <a:spcPts val="0"/>
              </a:spcAft>
              <a:defRPr/>
            </a:pPr>
            <a:r>
              <a:rPr lang="en-US" dirty="0" smtClean="0">
                <a:latin typeface="+mn-lt"/>
                <a:ea typeface="+mj-ea"/>
                <a:cs typeface="+mj-cs"/>
              </a:rPr>
              <a:t>How did this all start?</a:t>
            </a:r>
            <a:endParaRPr lang="en-US" dirty="0">
              <a:latin typeface="+mn-lt"/>
              <a:ea typeface="+mj-ea"/>
              <a:cs typeface="+mj-cs"/>
            </a:endParaRPr>
          </a:p>
        </p:txBody>
      </p:sp>
      <p:sp>
        <p:nvSpPr>
          <p:cNvPr id="41987" name="Picture 1"/>
          <p:cNvSpPr>
            <a:spLocks noChangeAspect="1"/>
          </p:cNvSpPr>
          <p:nvPr/>
        </p:nvSpPr>
        <p:spPr bwMode="auto">
          <a:xfrm>
            <a:off x="5181601" y="990600"/>
            <a:ext cx="3475038" cy="5486400"/>
          </a:xfrm>
          <a:prstGeom prst="rect">
            <a:avLst/>
          </a:prstGeom>
          <a:noFill/>
          <a:ln w="9525">
            <a:noFill/>
            <a:miter lim="800000"/>
            <a:headEnd/>
            <a:tailEnd/>
          </a:ln>
        </p:spPr>
        <p:txBody>
          <a:bodyPr lIns="91422" tIns="45711" rIns="91422" bIns="45711">
            <a:prstTxWarp prst="textNoShape">
              <a:avLst/>
            </a:prstTxWarp>
          </a:bodyPr>
          <a:lstStyle/>
          <a:p>
            <a:endParaRPr lang="en-US"/>
          </a:p>
        </p:txBody>
      </p:sp>
      <p:pic>
        <p:nvPicPr>
          <p:cNvPr id="41988"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426263" y="667822"/>
            <a:ext cx="6538068" cy="5943600"/>
          </a:xfrm>
          <a:prstGeom prst="rect">
            <a:avLst/>
          </a:prstGeom>
          <a:noFill/>
          <a:ln w="9525">
            <a:noFill/>
            <a:miter lim="800000"/>
            <a:headEnd/>
            <a:tailEnd/>
          </a:ln>
        </p:spPr>
      </p:pic>
      <p:pic>
        <p:nvPicPr>
          <p:cNvPr id="5" name="Picture 4" descr="C:\Users\lc\Desktop\Doc.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949333"/>
            <a:ext cx="1703388" cy="1951039"/>
          </a:xfrm>
          <a:prstGeom prst="rect">
            <a:avLst/>
          </a:prstGeom>
          <a:noFill/>
          <a:ln w="9525">
            <a:noFill/>
            <a:miter lim="800000"/>
            <a:headEnd/>
            <a:tailEnd/>
          </a:ln>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86956" y="895222"/>
            <a:ext cx="1557044" cy="2347303"/>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082" y="114300"/>
            <a:ext cx="8001000" cy="774139"/>
          </a:xfrm>
        </p:spPr>
        <p:txBody>
          <a:bodyPr>
            <a:normAutofit/>
          </a:bodyPr>
          <a:lstStyle/>
          <a:p>
            <a:pPr eaLnBrk="1" fontAlgn="auto" hangingPunct="1">
              <a:spcAft>
                <a:spcPts val="0"/>
              </a:spcAft>
              <a:defRPr/>
            </a:pPr>
            <a:r>
              <a:rPr lang="en-US" sz="3700" dirty="0">
                <a:latin typeface="Book Antiqua" charset="0"/>
              </a:rPr>
              <a:t>The Program at Crossroads</a:t>
            </a:r>
            <a:endParaRPr lang="en-US" sz="3700" dirty="0">
              <a:latin typeface="+mn-lt"/>
              <a:ea typeface="+mj-ea"/>
              <a:cs typeface="+mj-cs"/>
            </a:endParaRPr>
          </a:p>
        </p:txBody>
      </p:sp>
      <p:sp>
        <p:nvSpPr>
          <p:cNvPr id="44035" name="Content Placeholder 2"/>
          <p:cNvSpPr>
            <a:spLocks noGrp="1"/>
          </p:cNvSpPr>
          <p:nvPr>
            <p:ph idx="1"/>
          </p:nvPr>
        </p:nvSpPr>
        <p:spPr>
          <a:xfrm>
            <a:off x="362608" y="1385887"/>
            <a:ext cx="4351284" cy="5472113"/>
          </a:xfrm>
        </p:spPr>
        <p:txBody>
          <a:bodyPr/>
          <a:lstStyle/>
          <a:p>
            <a:pPr marL="457113" indent="-457113" eaLnBrk="1" hangingPunct="1">
              <a:spcBef>
                <a:spcPts val="1200"/>
              </a:spcBef>
              <a:spcAft>
                <a:spcPts val="601"/>
              </a:spcAft>
            </a:pPr>
            <a:r>
              <a:rPr lang="en-US" sz="2300" dirty="0"/>
              <a:t>Study how to grow them in sterile culture </a:t>
            </a:r>
          </a:p>
          <a:p>
            <a:pPr marL="457113" indent="-457113" eaLnBrk="1" hangingPunct="1">
              <a:spcBef>
                <a:spcPts val="1200"/>
              </a:spcBef>
              <a:spcAft>
                <a:spcPts val="601"/>
              </a:spcAft>
            </a:pPr>
            <a:r>
              <a:rPr lang="en-US" sz="2300" dirty="0"/>
              <a:t>How to transplant them to soil</a:t>
            </a:r>
          </a:p>
          <a:p>
            <a:pPr marL="457113" indent="-457113" eaLnBrk="1" hangingPunct="1">
              <a:spcBef>
                <a:spcPts val="1200"/>
              </a:spcBef>
              <a:spcAft>
                <a:spcPts val="601"/>
              </a:spcAft>
            </a:pPr>
            <a:r>
              <a:rPr lang="en-US" sz="2300" dirty="0"/>
              <a:t>how to get them to survive in the wild</a:t>
            </a:r>
          </a:p>
          <a:p>
            <a:pPr marL="457113" indent="-457113" eaLnBrk="1" hangingPunct="1">
              <a:spcBef>
                <a:spcPts val="1200"/>
              </a:spcBef>
              <a:spcAft>
                <a:spcPts val="601"/>
              </a:spcAft>
            </a:pPr>
            <a:r>
              <a:rPr lang="en-US" sz="2300" dirty="0"/>
              <a:t>create sanctuaries around the state</a:t>
            </a:r>
          </a:p>
        </p:txBody>
      </p:sp>
      <p:pic>
        <p:nvPicPr>
          <p:cNvPr id="44037"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940300" y="1089806"/>
            <a:ext cx="3927476" cy="5293744"/>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034" y="0"/>
            <a:ext cx="8229600" cy="838200"/>
          </a:xfrm>
        </p:spPr>
        <p:txBody>
          <a:bodyPr>
            <a:normAutofit/>
          </a:bodyPr>
          <a:lstStyle/>
          <a:p>
            <a:pPr eaLnBrk="1" fontAlgn="auto" hangingPunct="1">
              <a:spcAft>
                <a:spcPts val="0"/>
              </a:spcAft>
              <a:defRPr/>
            </a:pPr>
            <a:r>
              <a:rPr lang="en-US" sz="3700" dirty="0">
                <a:latin typeface="+mn-lt"/>
                <a:ea typeface="+mj-ea"/>
                <a:cs typeface="+mj-cs"/>
              </a:rPr>
              <a:t>Our Lab</a:t>
            </a:r>
          </a:p>
        </p:txBody>
      </p:sp>
      <p:sp>
        <p:nvSpPr>
          <p:cNvPr id="46084" name="Picture 4" descr="C:\Users\lc\Desktop\Doc.jpg"/>
          <p:cNvSpPr>
            <a:spLocks noChangeAspect="1" noChangeArrowheads="1"/>
          </p:cNvSpPr>
          <p:nvPr/>
        </p:nvSpPr>
        <p:spPr bwMode="auto">
          <a:xfrm>
            <a:off x="4951414" y="914400"/>
            <a:ext cx="1703388" cy="1951039"/>
          </a:xfrm>
          <a:prstGeom prst="rect">
            <a:avLst/>
          </a:prstGeom>
          <a:noFill/>
          <a:ln w="9525">
            <a:noFill/>
            <a:miter lim="800000"/>
            <a:headEnd/>
            <a:tailEnd/>
          </a:ln>
        </p:spPr>
        <p:txBody>
          <a:bodyPr lIns="91422" tIns="45711" rIns="91422" bIns="45711">
            <a:prstTxWarp prst="textNoShape">
              <a:avLst/>
            </a:prstTxWarp>
          </a:bodyPr>
          <a:lstStyle/>
          <a:p>
            <a:endParaRPr lang="en-US"/>
          </a:p>
        </p:txBody>
      </p:sp>
      <p:sp>
        <p:nvSpPr>
          <p:cNvPr id="46085" name="Picture 2"/>
          <p:cNvSpPr>
            <a:spLocks noChangeAspect="1"/>
          </p:cNvSpPr>
          <p:nvPr/>
        </p:nvSpPr>
        <p:spPr bwMode="auto">
          <a:xfrm>
            <a:off x="4951414" y="2865439"/>
            <a:ext cx="3963988" cy="3840161"/>
          </a:xfrm>
          <a:prstGeom prst="rect">
            <a:avLst/>
          </a:prstGeom>
          <a:noFill/>
          <a:ln w="9525">
            <a:noFill/>
            <a:miter lim="800000"/>
            <a:headEnd/>
            <a:tailEnd/>
          </a:ln>
        </p:spPr>
        <p:txBody>
          <a:bodyPr lIns="91422" tIns="45711" rIns="91422" bIns="45711">
            <a:prstTxWarp prst="textNoShape">
              <a:avLst/>
            </a:prstTxWarp>
          </a:bodyPr>
          <a:lstStyle/>
          <a:p>
            <a:endParaRPr lang="en-US"/>
          </a:p>
        </p:txBody>
      </p:sp>
      <p:sp>
        <p:nvSpPr>
          <p:cNvPr id="46086" name="Picture 3"/>
          <p:cNvSpPr>
            <a:spLocks noChangeAspect="1" noChangeArrowheads="1"/>
          </p:cNvSpPr>
          <p:nvPr/>
        </p:nvSpPr>
        <p:spPr bwMode="auto">
          <a:xfrm>
            <a:off x="6816727" y="1249363"/>
            <a:ext cx="1938338" cy="1281113"/>
          </a:xfrm>
          <a:prstGeom prst="rect">
            <a:avLst/>
          </a:prstGeom>
          <a:noFill/>
          <a:ln w="9525">
            <a:noFill/>
            <a:miter lim="800000"/>
            <a:headEnd/>
            <a:tailEnd/>
          </a:ln>
        </p:spPr>
        <p:txBody>
          <a:bodyPr lIns="91422" tIns="45711" rIns="91422" bIns="45711">
            <a:prstTxWarp prst="textNoShape">
              <a:avLst/>
            </a:prstTxWarp>
          </a:bodyPr>
          <a:lstStyle/>
          <a:p>
            <a:endParaRPr lang="en-US"/>
          </a:p>
        </p:txBody>
      </p:sp>
      <p:pic>
        <p:nvPicPr>
          <p:cNvPr id="46089"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440" y="903289"/>
            <a:ext cx="3963988" cy="3840161"/>
          </a:xfrm>
          <a:prstGeom prst="rect">
            <a:avLst/>
          </a:prstGeom>
          <a:noFill/>
          <a:ln w="9525">
            <a:noFill/>
            <a:miter lim="800000"/>
            <a:headEnd/>
            <a:tailEnd/>
          </a:ln>
        </p:spPr>
      </p:pic>
      <p:pic>
        <p:nvPicPr>
          <p:cNvPr id="11" name="Picture 10" descr="P1130335.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90274" y="2980267"/>
            <a:ext cx="4967112" cy="3725334"/>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9"/>
            <a:ext cx="8229600" cy="715961"/>
          </a:xfrm>
        </p:spPr>
        <p:txBody>
          <a:bodyPr>
            <a:normAutofit fontScale="90000"/>
          </a:bodyPr>
          <a:lstStyle/>
          <a:p>
            <a:pPr eaLnBrk="1" fontAlgn="auto" hangingPunct="1">
              <a:spcAft>
                <a:spcPts val="0"/>
              </a:spcAft>
              <a:defRPr/>
            </a:pPr>
            <a:r>
              <a:rPr lang="en-US" dirty="0" smtClean="0">
                <a:latin typeface="+mn-lt"/>
                <a:ea typeface="+mj-ea"/>
                <a:cs typeface="+mj-cs"/>
              </a:rPr>
              <a:t>What are we culturing? </a:t>
            </a:r>
            <a:endParaRPr lang="en-US" dirty="0">
              <a:latin typeface="+mn-lt"/>
              <a:ea typeface="+mj-ea"/>
              <a:cs typeface="+mj-cs"/>
            </a:endParaRPr>
          </a:p>
        </p:txBody>
      </p:sp>
      <p:sp>
        <p:nvSpPr>
          <p:cNvPr id="25602" name="TextBox 1"/>
          <p:cNvSpPr txBox="1">
            <a:spLocks noChangeArrowheads="1"/>
          </p:cNvSpPr>
          <p:nvPr/>
        </p:nvSpPr>
        <p:spPr bwMode="auto">
          <a:xfrm>
            <a:off x="228600" y="1066800"/>
            <a:ext cx="3810000" cy="3431690"/>
          </a:xfrm>
          <a:prstGeom prst="rect">
            <a:avLst/>
          </a:prstGeom>
          <a:noFill/>
          <a:ln w="9525">
            <a:noFill/>
            <a:miter lim="800000"/>
            <a:headEnd/>
            <a:tailEnd/>
          </a:ln>
        </p:spPr>
        <p:txBody>
          <a:bodyPr lIns="91422" tIns="45711" rIns="91422" bIns="45711">
            <a:prstTxWarp prst="textNoShape">
              <a:avLst/>
            </a:prstTxWarp>
            <a:spAutoFit/>
          </a:bodyPr>
          <a:lstStyle/>
          <a:p>
            <a:r>
              <a:rPr lang="en-US" sz="3100" dirty="0">
                <a:latin typeface="Book Antiqua" charset="0"/>
              </a:rPr>
              <a:t>We are culturing </a:t>
            </a:r>
          </a:p>
          <a:p>
            <a:r>
              <a:rPr lang="en-US" sz="3100" dirty="0">
                <a:latin typeface="Book Antiqua" charset="0"/>
              </a:rPr>
              <a:t>4 slippers:</a:t>
            </a:r>
          </a:p>
          <a:p>
            <a:endParaRPr lang="en-US" sz="3100" dirty="0">
              <a:latin typeface="Book Antiqua" charset="0"/>
            </a:endParaRPr>
          </a:p>
          <a:p>
            <a:r>
              <a:rPr lang="en-US" sz="3100" dirty="0">
                <a:latin typeface="Book Antiqua" charset="0"/>
              </a:rPr>
              <a:t>	</a:t>
            </a:r>
            <a:r>
              <a:rPr lang="en-US" sz="3100" i="1" dirty="0" smtClean="0">
                <a:solidFill>
                  <a:srgbClr val="FF0000"/>
                </a:solidFill>
                <a:latin typeface="Book Antiqua" charset="0"/>
              </a:rPr>
              <a:t>Cyp. </a:t>
            </a:r>
            <a:r>
              <a:rPr lang="en-US" sz="3100" i="1" dirty="0">
                <a:solidFill>
                  <a:srgbClr val="FF0000"/>
                </a:solidFill>
                <a:latin typeface="Book Antiqua" charset="0"/>
              </a:rPr>
              <a:t>reginae</a:t>
            </a:r>
          </a:p>
          <a:p>
            <a:r>
              <a:rPr lang="en-US" sz="3100" i="1" dirty="0">
                <a:latin typeface="Book Antiqua" charset="0"/>
              </a:rPr>
              <a:t>	</a:t>
            </a:r>
            <a:r>
              <a:rPr lang="en-US" sz="3100" i="1" dirty="0" smtClean="0">
                <a:latin typeface="Book Antiqua" charset="0"/>
              </a:rPr>
              <a:t>Cyp. </a:t>
            </a:r>
            <a:r>
              <a:rPr lang="en-US" sz="3100" i="1" dirty="0" err="1">
                <a:latin typeface="Book Antiqua" charset="0"/>
              </a:rPr>
              <a:t>parviflorum</a:t>
            </a:r>
            <a:endParaRPr lang="en-US" sz="3100" i="1" dirty="0">
              <a:latin typeface="Book Antiqua" charset="0"/>
            </a:endParaRPr>
          </a:p>
          <a:p>
            <a:r>
              <a:rPr lang="en-US" sz="3100" i="1" dirty="0">
                <a:latin typeface="Book Antiqua" charset="0"/>
              </a:rPr>
              <a:t>	</a:t>
            </a:r>
            <a:r>
              <a:rPr lang="en-US" sz="3100" i="1" dirty="0" smtClean="0">
                <a:latin typeface="Book Antiqua" charset="0"/>
              </a:rPr>
              <a:t>Cyp. </a:t>
            </a:r>
            <a:r>
              <a:rPr lang="en-US" sz="3100" i="1" dirty="0" err="1">
                <a:latin typeface="Book Antiqua" charset="0"/>
              </a:rPr>
              <a:t>arietinum</a:t>
            </a:r>
            <a:r>
              <a:rPr lang="en-US" sz="3100" i="1" dirty="0">
                <a:latin typeface="Book Antiqua" charset="0"/>
              </a:rPr>
              <a:t> </a:t>
            </a:r>
          </a:p>
          <a:p>
            <a:r>
              <a:rPr lang="en-US" sz="3100" i="1" dirty="0">
                <a:latin typeface="Book Antiqua" charset="0"/>
              </a:rPr>
              <a:t>	</a:t>
            </a:r>
            <a:r>
              <a:rPr lang="en-US" sz="3100" i="1" dirty="0" smtClean="0">
                <a:latin typeface="Book Antiqua" charset="0"/>
              </a:rPr>
              <a:t>Cyp. </a:t>
            </a:r>
            <a:r>
              <a:rPr lang="en-US" sz="3100" i="1" dirty="0" err="1">
                <a:latin typeface="Book Antiqua" charset="0"/>
              </a:rPr>
              <a:t>acaule</a:t>
            </a:r>
            <a:endParaRPr lang="en-US" sz="3100" i="1" dirty="0">
              <a:latin typeface="Book Antiqua" charset="0"/>
            </a:endParaRPr>
          </a:p>
        </p:txBody>
      </p:sp>
      <p:pic>
        <p:nvPicPr>
          <p:cNvPr id="15" name="Picture 3" descr="DSC_005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37000" y="1993900"/>
            <a:ext cx="4937760" cy="3305556"/>
          </a:xfrm>
          <a:prstGeom prst="rect">
            <a:avLst/>
          </a:prstGeom>
          <a:noFill/>
          <a:ln w="9525">
            <a:noFill/>
            <a:miter lim="800000"/>
            <a:headEnd/>
            <a:tailEnd/>
          </a:ln>
        </p:spPr>
      </p:pic>
    </p:spTree>
    <p:extLst>
      <p:ext uri="{BB962C8B-B14F-4D97-AF65-F5344CB8AC3E}">
        <p14:creationId xmlns:p14="http://schemas.microsoft.com/office/powerpoint/2010/main" val="295406737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9"/>
            <a:ext cx="8229600" cy="715961"/>
          </a:xfrm>
        </p:spPr>
        <p:txBody>
          <a:bodyPr>
            <a:normAutofit fontScale="90000"/>
          </a:bodyPr>
          <a:lstStyle/>
          <a:p>
            <a:pPr eaLnBrk="1" fontAlgn="auto" hangingPunct="1">
              <a:spcAft>
                <a:spcPts val="0"/>
              </a:spcAft>
              <a:defRPr/>
            </a:pPr>
            <a:r>
              <a:rPr lang="en-US" dirty="0"/>
              <a:t>What are we culturing? </a:t>
            </a:r>
            <a:endParaRPr lang="en-US" dirty="0">
              <a:latin typeface="+mn-lt"/>
              <a:ea typeface="+mj-ea"/>
              <a:cs typeface="+mj-cs"/>
            </a:endParaRPr>
          </a:p>
        </p:txBody>
      </p:sp>
      <p:sp>
        <p:nvSpPr>
          <p:cNvPr id="25602" name="TextBox 1"/>
          <p:cNvSpPr txBox="1">
            <a:spLocks noChangeArrowheads="1"/>
          </p:cNvSpPr>
          <p:nvPr/>
        </p:nvSpPr>
        <p:spPr bwMode="auto">
          <a:xfrm>
            <a:off x="228600" y="1066800"/>
            <a:ext cx="3810000" cy="3431690"/>
          </a:xfrm>
          <a:prstGeom prst="rect">
            <a:avLst/>
          </a:prstGeom>
          <a:noFill/>
          <a:ln w="9525">
            <a:noFill/>
            <a:miter lim="800000"/>
            <a:headEnd/>
            <a:tailEnd/>
          </a:ln>
        </p:spPr>
        <p:txBody>
          <a:bodyPr lIns="91422" tIns="45711" rIns="91422" bIns="45711">
            <a:prstTxWarp prst="textNoShape">
              <a:avLst/>
            </a:prstTxWarp>
            <a:spAutoFit/>
          </a:bodyPr>
          <a:lstStyle/>
          <a:p>
            <a:r>
              <a:rPr lang="en-US" sz="3100" dirty="0">
                <a:latin typeface="Book Antiqua" charset="0"/>
              </a:rPr>
              <a:t>We are culturing </a:t>
            </a:r>
          </a:p>
          <a:p>
            <a:r>
              <a:rPr lang="en-US" sz="3100" dirty="0">
                <a:latin typeface="Book Antiqua" charset="0"/>
              </a:rPr>
              <a:t>4 slippers:</a:t>
            </a:r>
          </a:p>
          <a:p>
            <a:endParaRPr lang="en-US" sz="3100" dirty="0">
              <a:latin typeface="Book Antiqua" charset="0"/>
            </a:endParaRPr>
          </a:p>
          <a:p>
            <a:r>
              <a:rPr lang="en-US" sz="3100" dirty="0">
                <a:latin typeface="Book Antiqua" charset="0"/>
              </a:rPr>
              <a:t>	</a:t>
            </a:r>
            <a:r>
              <a:rPr lang="en-US" sz="3100" i="1" dirty="0" smtClean="0">
                <a:latin typeface="Book Antiqua" charset="0"/>
              </a:rPr>
              <a:t>Cyp. </a:t>
            </a:r>
            <a:r>
              <a:rPr lang="en-US" sz="3100" i="1" dirty="0">
                <a:latin typeface="Book Antiqua" charset="0"/>
              </a:rPr>
              <a:t>reginae</a:t>
            </a:r>
          </a:p>
          <a:p>
            <a:r>
              <a:rPr lang="en-US" sz="3100" i="1" dirty="0">
                <a:latin typeface="Book Antiqua" charset="0"/>
              </a:rPr>
              <a:t>	</a:t>
            </a:r>
            <a:r>
              <a:rPr lang="en-US" sz="3100" i="1" dirty="0" smtClean="0">
                <a:solidFill>
                  <a:srgbClr val="FF0000"/>
                </a:solidFill>
                <a:latin typeface="Book Antiqua" charset="0"/>
              </a:rPr>
              <a:t>Cyp. </a:t>
            </a:r>
            <a:r>
              <a:rPr lang="en-US" sz="3100" i="1" dirty="0" err="1">
                <a:solidFill>
                  <a:srgbClr val="FF0000"/>
                </a:solidFill>
                <a:latin typeface="Book Antiqua" charset="0"/>
              </a:rPr>
              <a:t>parviflorum</a:t>
            </a:r>
            <a:endParaRPr lang="en-US" sz="3100" i="1" dirty="0">
              <a:solidFill>
                <a:srgbClr val="FF0000"/>
              </a:solidFill>
              <a:latin typeface="Book Antiqua" charset="0"/>
            </a:endParaRPr>
          </a:p>
          <a:p>
            <a:r>
              <a:rPr lang="en-US" sz="3100" i="1" dirty="0">
                <a:latin typeface="Book Antiqua" charset="0"/>
              </a:rPr>
              <a:t>	</a:t>
            </a:r>
            <a:r>
              <a:rPr lang="en-US" sz="3100" i="1" dirty="0" smtClean="0">
                <a:latin typeface="Book Antiqua" charset="0"/>
              </a:rPr>
              <a:t>Cyp. </a:t>
            </a:r>
            <a:r>
              <a:rPr lang="en-US" sz="3100" i="1" dirty="0" err="1">
                <a:latin typeface="Book Antiqua" charset="0"/>
              </a:rPr>
              <a:t>arietinum</a:t>
            </a:r>
            <a:r>
              <a:rPr lang="en-US" sz="3100" i="1" dirty="0">
                <a:latin typeface="Book Antiqua" charset="0"/>
              </a:rPr>
              <a:t> </a:t>
            </a:r>
          </a:p>
          <a:p>
            <a:r>
              <a:rPr lang="en-US" sz="3100" i="1" dirty="0">
                <a:latin typeface="Book Antiqua" charset="0"/>
              </a:rPr>
              <a:t>	</a:t>
            </a:r>
            <a:r>
              <a:rPr lang="en-US" sz="3100" i="1" dirty="0" smtClean="0">
                <a:latin typeface="Book Antiqua" charset="0"/>
              </a:rPr>
              <a:t>Cyp. </a:t>
            </a:r>
            <a:r>
              <a:rPr lang="en-US" sz="3100" i="1" dirty="0" err="1">
                <a:latin typeface="Book Antiqua" charset="0"/>
              </a:rPr>
              <a:t>acaule</a:t>
            </a:r>
            <a:endParaRPr lang="en-US" sz="3100" i="1" dirty="0">
              <a:latin typeface="Book Antiqua" charset="0"/>
            </a:endParaRP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38601" y="1955802"/>
            <a:ext cx="4936066" cy="3876039"/>
          </a:xfrm>
          <a:prstGeom prst="rect">
            <a:avLst/>
          </a:prstGeom>
          <a:effectLst>
            <a:softEdge rad="127000"/>
          </a:effectLst>
        </p:spPr>
      </p:pic>
    </p:spTree>
    <p:extLst>
      <p:ext uri="{BB962C8B-B14F-4D97-AF65-F5344CB8AC3E}">
        <p14:creationId xmlns:p14="http://schemas.microsoft.com/office/powerpoint/2010/main" val="10879086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9"/>
            <a:ext cx="8229600" cy="715961"/>
          </a:xfrm>
        </p:spPr>
        <p:txBody>
          <a:bodyPr>
            <a:normAutofit fontScale="90000"/>
          </a:bodyPr>
          <a:lstStyle/>
          <a:p>
            <a:pPr eaLnBrk="1" fontAlgn="auto" hangingPunct="1">
              <a:spcAft>
                <a:spcPts val="0"/>
              </a:spcAft>
              <a:defRPr/>
            </a:pPr>
            <a:r>
              <a:rPr lang="en-US" dirty="0"/>
              <a:t>What are we culturing? </a:t>
            </a:r>
            <a:endParaRPr lang="en-US" dirty="0">
              <a:latin typeface="+mn-lt"/>
              <a:ea typeface="+mj-ea"/>
              <a:cs typeface="+mj-cs"/>
            </a:endParaRPr>
          </a:p>
        </p:txBody>
      </p:sp>
      <p:sp>
        <p:nvSpPr>
          <p:cNvPr id="25602" name="TextBox 1"/>
          <p:cNvSpPr txBox="1">
            <a:spLocks noChangeArrowheads="1"/>
          </p:cNvSpPr>
          <p:nvPr/>
        </p:nvSpPr>
        <p:spPr bwMode="auto">
          <a:xfrm>
            <a:off x="228600" y="1066800"/>
            <a:ext cx="3810000" cy="3431690"/>
          </a:xfrm>
          <a:prstGeom prst="rect">
            <a:avLst/>
          </a:prstGeom>
          <a:noFill/>
          <a:ln w="9525">
            <a:noFill/>
            <a:miter lim="800000"/>
            <a:headEnd/>
            <a:tailEnd/>
          </a:ln>
        </p:spPr>
        <p:txBody>
          <a:bodyPr lIns="91422" tIns="45711" rIns="91422" bIns="45711">
            <a:prstTxWarp prst="textNoShape">
              <a:avLst/>
            </a:prstTxWarp>
            <a:spAutoFit/>
          </a:bodyPr>
          <a:lstStyle/>
          <a:p>
            <a:r>
              <a:rPr lang="en-US" sz="3100" dirty="0">
                <a:latin typeface="Book Antiqua" charset="0"/>
              </a:rPr>
              <a:t>We are culturing </a:t>
            </a:r>
          </a:p>
          <a:p>
            <a:r>
              <a:rPr lang="en-US" sz="3100" dirty="0">
                <a:latin typeface="Book Antiqua" charset="0"/>
              </a:rPr>
              <a:t>4 slippers:</a:t>
            </a:r>
          </a:p>
          <a:p>
            <a:endParaRPr lang="en-US" sz="3100" dirty="0">
              <a:latin typeface="Book Antiqua" charset="0"/>
            </a:endParaRPr>
          </a:p>
          <a:p>
            <a:r>
              <a:rPr lang="en-US" sz="3100" dirty="0">
                <a:latin typeface="Book Antiqua" charset="0"/>
              </a:rPr>
              <a:t>	</a:t>
            </a:r>
            <a:r>
              <a:rPr lang="en-US" sz="3100" i="1" dirty="0" smtClean="0">
                <a:latin typeface="Book Antiqua" charset="0"/>
              </a:rPr>
              <a:t>Cyp. </a:t>
            </a:r>
            <a:r>
              <a:rPr lang="en-US" sz="3100" i="1" dirty="0">
                <a:latin typeface="Book Antiqua" charset="0"/>
              </a:rPr>
              <a:t>reginae</a:t>
            </a:r>
          </a:p>
          <a:p>
            <a:r>
              <a:rPr lang="en-US" sz="3100" i="1" dirty="0">
                <a:latin typeface="Book Antiqua" charset="0"/>
              </a:rPr>
              <a:t>	</a:t>
            </a:r>
            <a:r>
              <a:rPr lang="en-US" sz="3100" i="1" dirty="0" smtClean="0">
                <a:latin typeface="Book Antiqua" charset="0"/>
              </a:rPr>
              <a:t>Cyp. </a:t>
            </a:r>
            <a:r>
              <a:rPr lang="en-US" sz="3100" i="1" dirty="0" err="1">
                <a:latin typeface="Book Antiqua" charset="0"/>
              </a:rPr>
              <a:t>parviflorum</a:t>
            </a:r>
            <a:endParaRPr lang="en-US" sz="3100" i="1" dirty="0">
              <a:latin typeface="Book Antiqua" charset="0"/>
            </a:endParaRPr>
          </a:p>
          <a:p>
            <a:r>
              <a:rPr lang="en-US" sz="3100" i="1" dirty="0">
                <a:latin typeface="Book Antiqua" charset="0"/>
              </a:rPr>
              <a:t>	</a:t>
            </a:r>
            <a:r>
              <a:rPr lang="en-US" sz="3100" i="1" dirty="0" smtClean="0">
                <a:solidFill>
                  <a:srgbClr val="FF0000"/>
                </a:solidFill>
                <a:latin typeface="Book Antiqua" charset="0"/>
              </a:rPr>
              <a:t>Cyp. </a:t>
            </a:r>
            <a:r>
              <a:rPr lang="en-US" sz="3100" i="1" dirty="0" err="1">
                <a:solidFill>
                  <a:srgbClr val="FF0000"/>
                </a:solidFill>
                <a:latin typeface="Book Antiqua" charset="0"/>
              </a:rPr>
              <a:t>arietinum</a:t>
            </a:r>
            <a:r>
              <a:rPr lang="en-US" sz="3100" i="1" dirty="0">
                <a:solidFill>
                  <a:srgbClr val="FF0000"/>
                </a:solidFill>
                <a:latin typeface="Book Antiqua" charset="0"/>
              </a:rPr>
              <a:t> </a:t>
            </a:r>
          </a:p>
          <a:p>
            <a:r>
              <a:rPr lang="en-US" sz="3100" i="1" dirty="0">
                <a:latin typeface="Book Antiqua" charset="0"/>
              </a:rPr>
              <a:t>	</a:t>
            </a:r>
            <a:r>
              <a:rPr lang="en-US" sz="3100" i="1" dirty="0" smtClean="0">
                <a:latin typeface="Book Antiqua" charset="0"/>
              </a:rPr>
              <a:t>Cyp. </a:t>
            </a:r>
            <a:r>
              <a:rPr lang="en-US" sz="3100" i="1" dirty="0" err="1">
                <a:latin typeface="Book Antiqua" charset="0"/>
              </a:rPr>
              <a:t>acaule</a:t>
            </a:r>
            <a:endParaRPr lang="en-US" sz="3100" i="1" dirty="0">
              <a:latin typeface="Book Antiqua" charset="0"/>
            </a:endParaRPr>
          </a:p>
        </p:txBody>
      </p:sp>
      <p:pic>
        <p:nvPicPr>
          <p:cNvPr id="13" name="Picture 1" descr="IMG_412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1" y="1231899"/>
            <a:ext cx="3703322" cy="4937760"/>
          </a:xfrm>
          <a:prstGeom prst="rect">
            <a:avLst/>
          </a:prstGeom>
          <a:noFill/>
          <a:ln w="9525">
            <a:noFill/>
            <a:miter lim="800000"/>
            <a:headEnd/>
            <a:tailEnd/>
          </a:ln>
          <a:effectLst>
            <a:softEdge rad="101600"/>
          </a:effectLst>
        </p:spPr>
      </p:pic>
    </p:spTree>
    <p:extLst>
      <p:ext uri="{BB962C8B-B14F-4D97-AF65-F5344CB8AC3E}">
        <p14:creationId xmlns:p14="http://schemas.microsoft.com/office/powerpoint/2010/main" val="172371831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9"/>
            <a:ext cx="8229600" cy="715961"/>
          </a:xfrm>
        </p:spPr>
        <p:txBody>
          <a:bodyPr>
            <a:normAutofit fontScale="90000"/>
          </a:bodyPr>
          <a:lstStyle/>
          <a:p>
            <a:pPr eaLnBrk="1" fontAlgn="auto" hangingPunct="1">
              <a:spcAft>
                <a:spcPts val="0"/>
              </a:spcAft>
              <a:defRPr/>
            </a:pPr>
            <a:r>
              <a:rPr lang="en-US" dirty="0"/>
              <a:t>What are we culturing? </a:t>
            </a:r>
            <a:endParaRPr lang="en-US" dirty="0">
              <a:latin typeface="+mn-lt"/>
              <a:ea typeface="+mj-ea"/>
              <a:cs typeface="+mj-cs"/>
            </a:endParaRPr>
          </a:p>
        </p:txBody>
      </p:sp>
      <p:sp>
        <p:nvSpPr>
          <p:cNvPr id="25602" name="TextBox 1"/>
          <p:cNvSpPr txBox="1">
            <a:spLocks noChangeArrowheads="1"/>
          </p:cNvSpPr>
          <p:nvPr/>
        </p:nvSpPr>
        <p:spPr bwMode="auto">
          <a:xfrm>
            <a:off x="228600" y="1066800"/>
            <a:ext cx="3810000" cy="3431690"/>
          </a:xfrm>
          <a:prstGeom prst="rect">
            <a:avLst/>
          </a:prstGeom>
          <a:noFill/>
          <a:ln w="9525">
            <a:noFill/>
            <a:miter lim="800000"/>
            <a:headEnd/>
            <a:tailEnd/>
          </a:ln>
        </p:spPr>
        <p:txBody>
          <a:bodyPr lIns="91422" tIns="45711" rIns="91422" bIns="45711">
            <a:prstTxWarp prst="textNoShape">
              <a:avLst/>
            </a:prstTxWarp>
            <a:spAutoFit/>
          </a:bodyPr>
          <a:lstStyle/>
          <a:p>
            <a:r>
              <a:rPr lang="en-US" sz="3100" dirty="0">
                <a:latin typeface="Book Antiqua" charset="0"/>
              </a:rPr>
              <a:t>We are culturing </a:t>
            </a:r>
          </a:p>
          <a:p>
            <a:r>
              <a:rPr lang="en-US" sz="3100" dirty="0">
                <a:latin typeface="Book Antiqua" charset="0"/>
              </a:rPr>
              <a:t>4 slippers:</a:t>
            </a:r>
          </a:p>
          <a:p>
            <a:endParaRPr lang="en-US" sz="3100" dirty="0">
              <a:latin typeface="Book Antiqua" charset="0"/>
            </a:endParaRPr>
          </a:p>
          <a:p>
            <a:r>
              <a:rPr lang="en-US" sz="3100" dirty="0">
                <a:latin typeface="Book Antiqua" charset="0"/>
              </a:rPr>
              <a:t>	</a:t>
            </a:r>
            <a:r>
              <a:rPr lang="en-US" sz="3100" i="1" dirty="0" smtClean="0">
                <a:latin typeface="Book Antiqua" charset="0"/>
              </a:rPr>
              <a:t>Cyp. </a:t>
            </a:r>
            <a:r>
              <a:rPr lang="en-US" sz="3100" i="1" dirty="0">
                <a:latin typeface="Book Antiqua" charset="0"/>
              </a:rPr>
              <a:t>reginae</a:t>
            </a:r>
          </a:p>
          <a:p>
            <a:r>
              <a:rPr lang="en-US" sz="3100" i="1" dirty="0">
                <a:latin typeface="Book Antiqua" charset="0"/>
              </a:rPr>
              <a:t>	</a:t>
            </a:r>
            <a:r>
              <a:rPr lang="en-US" sz="3100" i="1" dirty="0" smtClean="0">
                <a:latin typeface="Book Antiqua" charset="0"/>
              </a:rPr>
              <a:t>Cyp. </a:t>
            </a:r>
            <a:r>
              <a:rPr lang="en-US" sz="3100" i="1" dirty="0" err="1">
                <a:latin typeface="Book Antiqua" charset="0"/>
              </a:rPr>
              <a:t>parviflorum</a:t>
            </a:r>
            <a:endParaRPr lang="en-US" sz="3100" i="1" dirty="0">
              <a:latin typeface="Book Antiqua" charset="0"/>
            </a:endParaRPr>
          </a:p>
          <a:p>
            <a:r>
              <a:rPr lang="en-US" sz="3100" i="1" dirty="0">
                <a:latin typeface="Book Antiqua" charset="0"/>
              </a:rPr>
              <a:t>	</a:t>
            </a:r>
            <a:r>
              <a:rPr lang="en-US" sz="3100" i="1" dirty="0" smtClean="0">
                <a:latin typeface="Book Antiqua" charset="0"/>
              </a:rPr>
              <a:t>Cyp. </a:t>
            </a:r>
            <a:r>
              <a:rPr lang="en-US" sz="3100" i="1" dirty="0" err="1">
                <a:latin typeface="Book Antiqua" charset="0"/>
              </a:rPr>
              <a:t>arietinum</a:t>
            </a:r>
            <a:r>
              <a:rPr lang="en-US" sz="3100" i="1" dirty="0">
                <a:latin typeface="Book Antiqua" charset="0"/>
              </a:rPr>
              <a:t> </a:t>
            </a:r>
          </a:p>
          <a:p>
            <a:r>
              <a:rPr lang="en-US" sz="3100" i="1" dirty="0">
                <a:latin typeface="Book Antiqua" charset="0"/>
              </a:rPr>
              <a:t>	</a:t>
            </a:r>
            <a:r>
              <a:rPr lang="en-US" sz="3100" i="1" dirty="0" smtClean="0">
                <a:solidFill>
                  <a:srgbClr val="FF0000"/>
                </a:solidFill>
                <a:latin typeface="Book Antiqua" charset="0"/>
              </a:rPr>
              <a:t>Cyp. </a:t>
            </a:r>
            <a:r>
              <a:rPr lang="en-US" sz="3100" i="1" dirty="0" err="1">
                <a:solidFill>
                  <a:srgbClr val="FF0000"/>
                </a:solidFill>
                <a:latin typeface="Book Antiqua" charset="0"/>
              </a:rPr>
              <a:t>acaule</a:t>
            </a:r>
            <a:endParaRPr lang="en-US" sz="3100" i="1" dirty="0">
              <a:solidFill>
                <a:srgbClr val="FF0000"/>
              </a:solidFill>
              <a:latin typeface="Book Antiqua" charset="0"/>
            </a:endParaRPr>
          </a:p>
        </p:txBody>
      </p:sp>
      <p:pic>
        <p:nvPicPr>
          <p:cNvPr id="12" name="Picture 1" descr="IMG_178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34560" y="1244601"/>
            <a:ext cx="3703320" cy="493776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defRPr/>
            </a:pPr>
            <a:r>
              <a:rPr lang="en-US" dirty="0">
                <a:latin typeface="+mn-lt"/>
              </a:rPr>
              <a:t>How?</a:t>
            </a:r>
          </a:p>
        </p:txBody>
      </p:sp>
      <p:pic>
        <p:nvPicPr>
          <p:cNvPr id="50179"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67000" y="2985917"/>
            <a:ext cx="2907964" cy="3620295"/>
          </a:xfrm>
          <a:prstGeom prst="rect">
            <a:avLst/>
          </a:prstGeom>
          <a:noFill/>
          <a:ln w="9525">
            <a:noFill/>
            <a:miter lim="800000"/>
            <a:headEnd/>
            <a:tailEnd/>
          </a:ln>
        </p:spPr>
      </p:pic>
      <p:pic>
        <p:nvPicPr>
          <p:cNvPr id="50180"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77938" y="2977211"/>
            <a:ext cx="3266064" cy="3483251"/>
          </a:xfrm>
          <a:prstGeom prst="rect">
            <a:avLst/>
          </a:prstGeom>
          <a:noFill/>
          <a:ln w="9525">
            <a:noFill/>
            <a:miter lim="800000"/>
            <a:headEnd/>
            <a:tailEnd/>
          </a:ln>
        </p:spPr>
      </p:pic>
      <p:graphicFrame>
        <p:nvGraphicFramePr>
          <p:cNvPr id="7" name="Content Placeholder 5"/>
          <p:cNvGraphicFramePr>
            <a:graphicFrameLocks noGrp="1"/>
          </p:cNvGraphicFramePr>
          <p:nvPr>
            <p:ph idx="1"/>
            <p:extLst>
              <p:ext uri="{D42A27DB-BD31-4B8C-83A1-F6EECF244321}">
                <p14:modId xmlns:p14="http://schemas.microsoft.com/office/powerpoint/2010/main" val="4169278859"/>
              </p:ext>
            </p:extLst>
          </p:nvPr>
        </p:nvGraphicFramePr>
        <p:xfrm>
          <a:off x="808380" y="0"/>
          <a:ext cx="7543800" cy="3200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0182" name="Group 7"/>
          <p:cNvGrpSpPr>
            <a:grpSpLocks/>
          </p:cNvGrpSpPr>
          <p:nvPr/>
        </p:nvGrpSpPr>
        <p:grpSpPr bwMode="auto">
          <a:xfrm>
            <a:off x="884580" y="1603526"/>
            <a:ext cx="7620000" cy="571500"/>
            <a:chOff x="990600" y="3048004"/>
            <a:chExt cx="7391400" cy="571502"/>
          </a:xfrm>
        </p:grpSpPr>
        <p:cxnSp>
          <p:nvCxnSpPr>
            <p:cNvPr id="9" name="Elbow Connector 8"/>
            <p:cNvCxnSpPr/>
            <p:nvPr/>
          </p:nvCxnSpPr>
          <p:spPr>
            <a:xfrm rot="10800000">
              <a:off x="990600" y="3048004"/>
              <a:ext cx="7391400" cy="571502"/>
            </a:xfrm>
            <a:prstGeom prst="bentConnector3">
              <a:avLst>
                <a:gd name="adj1" fmla="val 105297"/>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rot="16200000" flipH="1">
              <a:off x="7943849" y="3181355"/>
              <a:ext cx="571502" cy="304800"/>
            </a:xfrm>
            <a:prstGeom prst="bentConnector3">
              <a:avLst>
                <a:gd name="adj1" fmla="val -120"/>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3"/>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 y="2985917"/>
            <a:ext cx="2413530" cy="3620295"/>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152400" y="1"/>
            <a:ext cx="8826500" cy="507813"/>
          </a:xfrm>
          <a:prstGeom prst="rect">
            <a:avLst/>
          </a:prstGeom>
          <a:noFill/>
          <a:ln w="9525">
            <a:noFill/>
            <a:miter lim="800000"/>
            <a:headEnd/>
            <a:tailEnd/>
          </a:ln>
        </p:spPr>
        <p:txBody>
          <a:bodyPr wrap="square" lIns="91422" tIns="45711" rIns="91422" bIns="45711">
            <a:prstTxWarp prst="textNoShape">
              <a:avLst/>
            </a:prstTxWarp>
            <a:spAutoFit/>
          </a:bodyPr>
          <a:lstStyle/>
          <a:p>
            <a:pPr algn="ctr" fontAlgn="auto">
              <a:spcAft>
                <a:spcPts val="0"/>
              </a:spcAft>
              <a:defRPr/>
            </a:pPr>
            <a:r>
              <a:rPr lang="en-US" sz="27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n-lt"/>
                <a:ea typeface="+mj-ea"/>
                <a:cs typeface="+mj-cs"/>
              </a:rPr>
              <a:t>The Showy Lady’</a:t>
            </a:r>
            <a:r>
              <a:rPr lang="en-US" altLang="ja-JP" sz="27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n-lt"/>
                <a:ea typeface="+mj-ea"/>
                <a:cs typeface="+mj-cs"/>
              </a:rPr>
              <a:t>s Slipper   </a:t>
            </a:r>
            <a:r>
              <a:rPr lang="en-US" sz="27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n-lt"/>
                <a:ea typeface="+mj-ea"/>
                <a:cs typeface="+mj-cs"/>
              </a:rPr>
              <a:t>Cypripedium reginae</a:t>
            </a:r>
          </a:p>
        </p:txBody>
      </p:sp>
      <p:pic>
        <p:nvPicPr>
          <p:cNvPr id="6" name="Picture 5" descr="P615030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4354" y="546851"/>
            <a:ext cx="8234416" cy="6175811"/>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Picture 1" descr="DSC_0060.JPG"/>
          <p:cNvSpPr>
            <a:spLocks noChangeAspect="1"/>
          </p:cNvSpPr>
          <p:nvPr/>
        </p:nvSpPr>
        <p:spPr bwMode="auto">
          <a:xfrm>
            <a:off x="-61914" y="304801"/>
            <a:ext cx="9199564" cy="6159501"/>
          </a:xfrm>
          <a:prstGeom prst="rect">
            <a:avLst/>
          </a:prstGeom>
          <a:noFill/>
          <a:ln w="9525">
            <a:noFill/>
            <a:miter lim="800000"/>
            <a:headEnd/>
            <a:tailEnd/>
          </a:ln>
        </p:spPr>
        <p:txBody>
          <a:bodyPr lIns="91422" tIns="45711" rIns="91422" bIns="45711">
            <a:prstTxWarp prst="textNoShape">
              <a:avLst/>
            </a:prstTxWarp>
          </a:bodyPr>
          <a:lstStyle/>
          <a:p>
            <a:endParaRPr lang="en-US"/>
          </a:p>
        </p:txBody>
      </p:sp>
      <p:pic>
        <p:nvPicPr>
          <p:cNvPr id="5" name="Picture 4" descr="DSC_0778.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61645" y="383632"/>
            <a:ext cx="4591050" cy="6283869"/>
          </a:xfrm>
          <a:prstGeom prst="rect">
            <a:avLst/>
          </a:prstGeom>
        </p:spPr>
      </p:pic>
      <p:pic>
        <p:nvPicPr>
          <p:cNvPr id="4"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0" y="212182"/>
            <a:ext cx="6276976" cy="731839"/>
          </a:xfrm>
          <a:prstGeom prst="rect">
            <a:avLst/>
          </a:prstGeom>
          <a:noFill/>
          <a:ln w="9525">
            <a:noFill/>
            <a:miter lim="800000"/>
            <a:headEnd/>
            <a:tailEnd/>
          </a:ln>
        </p:spPr>
      </p:pic>
      <p:sp>
        <p:nvSpPr>
          <p:cNvPr id="6" name="Title 2"/>
          <p:cNvSpPr txBox="1">
            <a:spLocks/>
          </p:cNvSpPr>
          <p:nvPr/>
        </p:nvSpPr>
        <p:spPr>
          <a:xfrm>
            <a:off x="61118" y="1816352"/>
            <a:ext cx="4034632" cy="639761"/>
          </a:xfrm>
          <a:prstGeom prst="rect">
            <a:avLst/>
          </a:prstGeom>
        </p:spPr>
        <p:txBody>
          <a:bodyPr lIns="91422" tIns="45711" rIns="91422" bIns="45711">
            <a:noAutofit/>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charset="0"/>
                <a:cs typeface="ＭＳ Ｐゴシック" charset="0"/>
              </a:defRPr>
            </a:lvl1pPr>
            <a:lvl2pPr algn="ctr" rtl="0" eaLnBrk="0" fontAlgn="base" hangingPunct="0">
              <a:spcBef>
                <a:spcPct val="0"/>
              </a:spcBef>
              <a:spcAft>
                <a:spcPct val="0"/>
              </a:spcAft>
              <a:defRPr sz="4100" b="1">
                <a:solidFill>
                  <a:schemeClr val="tx1"/>
                </a:solidFill>
                <a:latin typeface="Lucida Sans" charset="0"/>
                <a:ea typeface="ＭＳ Ｐゴシック" charset="0"/>
                <a:cs typeface="ＭＳ Ｐゴシック" charset="0"/>
              </a:defRPr>
            </a:lvl2pPr>
            <a:lvl3pPr algn="ctr" rtl="0" eaLnBrk="0" fontAlgn="base" hangingPunct="0">
              <a:spcBef>
                <a:spcPct val="0"/>
              </a:spcBef>
              <a:spcAft>
                <a:spcPct val="0"/>
              </a:spcAft>
              <a:defRPr sz="4100" b="1">
                <a:solidFill>
                  <a:schemeClr val="tx1"/>
                </a:solidFill>
                <a:latin typeface="Lucida Sans" charset="0"/>
                <a:ea typeface="ＭＳ Ｐゴシック" charset="0"/>
                <a:cs typeface="ＭＳ Ｐゴシック" charset="0"/>
              </a:defRPr>
            </a:lvl3pPr>
            <a:lvl4pPr algn="ctr" rtl="0" eaLnBrk="0" fontAlgn="base" hangingPunct="0">
              <a:spcBef>
                <a:spcPct val="0"/>
              </a:spcBef>
              <a:spcAft>
                <a:spcPct val="0"/>
              </a:spcAft>
              <a:defRPr sz="4100" b="1">
                <a:solidFill>
                  <a:schemeClr val="tx1"/>
                </a:solidFill>
                <a:latin typeface="Lucida Sans" charset="0"/>
                <a:ea typeface="ＭＳ Ｐゴシック" charset="0"/>
                <a:cs typeface="ＭＳ Ｐゴシック" charset="0"/>
              </a:defRPr>
            </a:lvl4pPr>
            <a:lvl5pPr algn="ctr" rtl="0" eaLnBrk="0" fontAlgn="base" hangingPunct="0">
              <a:spcBef>
                <a:spcPct val="0"/>
              </a:spcBef>
              <a:spcAft>
                <a:spcPct val="0"/>
              </a:spcAft>
              <a:defRPr sz="4100" b="1">
                <a:solidFill>
                  <a:schemeClr val="tx1"/>
                </a:solidFill>
                <a:latin typeface="Lucida Sans" charset="0"/>
                <a:ea typeface="ＭＳ Ｐゴシック" charset="0"/>
                <a:cs typeface="ＭＳ Ｐゴシック" charset="0"/>
              </a:defRPr>
            </a:lvl5pPr>
            <a:lvl6pPr marL="457200" algn="ctr" rtl="0" fontAlgn="base">
              <a:spcBef>
                <a:spcPct val="0"/>
              </a:spcBef>
              <a:spcAft>
                <a:spcPct val="0"/>
              </a:spcAft>
              <a:defRPr sz="4100" b="1">
                <a:solidFill>
                  <a:schemeClr val="tx1"/>
                </a:solidFill>
                <a:latin typeface="Lucida Sans" charset="0"/>
                <a:ea typeface="ＭＳ Ｐゴシック" charset="0"/>
              </a:defRPr>
            </a:lvl6pPr>
            <a:lvl7pPr marL="914400" algn="ctr" rtl="0" fontAlgn="base">
              <a:spcBef>
                <a:spcPct val="0"/>
              </a:spcBef>
              <a:spcAft>
                <a:spcPct val="0"/>
              </a:spcAft>
              <a:defRPr sz="4100" b="1">
                <a:solidFill>
                  <a:schemeClr val="tx1"/>
                </a:solidFill>
                <a:latin typeface="Lucida Sans" charset="0"/>
                <a:ea typeface="ＭＳ Ｐゴシック" charset="0"/>
              </a:defRPr>
            </a:lvl7pPr>
            <a:lvl8pPr marL="1371600" algn="ctr" rtl="0" fontAlgn="base">
              <a:spcBef>
                <a:spcPct val="0"/>
              </a:spcBef>
              <a:spcAft>
                <a:spcPct val="0"/>
              </a:spcAft>
              <a:defRPr sz="4100" b="1">
                <a:solidFill>
                  <a:schemeClr val="tx1"/>
                </a:solidFill>
                <a:latin typeface="Lucida Sans" charset="0"/>
                <a:ea typeface="ＭＳ Ｐゴシック" charset="0"/>
              </a:defRPr>
            </a:lvl8pPr>
            <a:lvl9pPr marL="1828800" algn="ctr" rtl="0" fontAlgn="base">
              <a:spcBef>
                <a:spcPct val="0"/>
              </a:spcBef>
              <a:spcAft>
                <a:spcPct val="0"/>
              </a:spcAft>
              <a:defRPr sz="4100" b="1">
                <a:solidFill>
                  <a:schemeClr val="tx1"/>
                </a:solidFill>
                <a:latin typeface="Lucida Sans" charset="0"/>
                <a:ea typeface="ＭＳ Ｐゴシック" charset="0"/>
              </a:defRPr>
            </a:lvl9pPr>
          </a:lstStyle>
          <a:p>
            <a:pPr eaLnBrk="1" fontAlgn="auto" hangingPunct="1">
              <a:spcAft>
                <a:spcPts val="0"/>
              </a:spcAft>
              <a:defRPr/>
            </a:pPr>
            <a:r>
              <a:rPr lang="en-US" dirty="0">
                <a:latin typeface="+mn-lt"/>
                <a:ea typeface="+mj-ea"/>
                <a:cs typeface="+mj-cs"/>
              </a:rPr>
              <a:t>Seed</a:t>
            </a:r>
          </a:p>
        </p:txBody>
      </p:sp>
      <p:pic>
        <p:nvPicPr>
          <p:cNvPr id="7" name="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6727" y="2921779"/>
            <a:ext cx="2413530" cy="3620295"/>
          </a:xfrm>
          <a:prstGeom prst="rect">
            <a:avLst/>
          </a:prstGeom>
          <a:noFill/>
          <a:ln w="9525">
            <a:noFill/>
            <a:miter lim="800000"/>
            <a:headEnd/>
            <a:tailEnd/>
          </a:ln>
        </p:spPr>
      </p:pic>
    </p:spTree>
    <p:extLst>
      <p:ext uri="{BB962C8B-B14F-4D97-AF65-F5344CB8AC3E}">
        <p14:creationId xmlns:p14="http://schemas.microsoft.com/office/powerpoint/2010/main" val="57636820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19300" y="247650"/>
            <a:ext cx="5105400" cy="639761"/>
          </a:xfrm>
        </p:spPr>
        <p:txBody>
          <a:bodyPr>
            <a:normAutofit fontScale="90000"/>
          </a:bodyPr>
          <a:lstStyle/>
          <a:p>
            <a:pPr eaLnBrk="1" fontAlgn="auto" hangingPunct="1">
              <a:spcAft>
                <a:spcPts val="0"/>
              </a:spcAft>
              <a:defRPr/>
            </a:pPr>
            <a:r>
              <a:rPr lang="en-US" dirty="0" smtClean="0">
                <a:latin typeface="+mn-lt"/>
                <a:ea typeface="+mj-ea"/>
                <a:cs typeface="+mj-cs"/>
              </a:rPr>
              <a:t>Cross-Pollination</a:t>
            </a:r>
            <a:endParaRPr lang="en-US" dirty="0">
              <a:latin typeface="+mn-lt"/>
              <a:ea typeface="+mj-ea"/>
              <a:cs typeface="+mj-cs"/>
            </a:endParaRPr>
          </a:p>
        </p:txBody>
      </p:sp>
      <p:sp>
        <p:nvSpPr>
          <p:cNvPr id="52227" name="Picture 3"/>
          <p:cNvSpPr>
            <a:spLocks noChangeAspect="1"/>
          </p:cNvSpPr>
          <p:nvPr/>
        </p:nvSpPr>
        <p:spPr bwMode="auto">
          <a:xfrm>
            <a:off x="381000" y="914401"/>
            <a:ext cx="8153400" cy="5749926"/>
          </a:xfrm>
          <a:prstGeom prst="rect">
            <a:avLst/>
          </a:prstGeom>
          <a:noFill/>
          <a:ln w="9525">
            <a:noFill/>
            <a:miter lim="800000"/>
            <a:headEnd/>
            <a:tailEnd/>
          </a:ln>
        </p:spPr>
        <p:txBody>
          <a:bodyPr lIns="91422" tIns="45711" rIns="91422" bIns="45711">
            <a:prstTxWarp prst="textNoShape">
              <a:avLst/>
            </a:prstTxWarp>
          </a:bodyPr>
          <a:lstStyle/>
          <a:p>
            <a:endParaRPr lang="en-US"/>
          </a:p>
        </p:txBody>
      </p:sp>
      <p:pic>
        <p:nvPicPr>
          <p:cNvPr id="52228"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1789" y="1068388"/>
            <a:ext cx="8039046" cy="566928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60 Eshqua Bog - Showy Lady's Slipper.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22801" y="927099"/>
            <a:ext cx="4318602" cy="5852160"/>
          </a:xfrm>
          <a:prstGeom prst="rect">
            <a:avLst/>
          </a:prstGeom>
          <a:noFill/>
          <a:ln w="9525">
            <a:noFill/>
            <a:miter lim="800000"/>
            <a:headEnd/>
            <a:tailEnd/>
          </a:ln>
        </p:spPr>
      </p:pic>
      <p:pic>
        <p:nvPicPr>
          <p:cNvPr id="54275" name="Picture 2" descr="DSC_0027.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7501" y="927099"/>
            <a:ext cx="4323330" cy="5852160"/>
          </a:xfrm>
          <a:prstGeom prst="rect">
            <a:avLst/>
          </a:prstGeom>
          <a:noFill/>
          <a:ln w="9525">
            <a:noFill/>
            <a:miter lim="800000"/>
            <a:headEnd/>
            <a:tailEnd/>
          </a:ln>
        </p:spPr>
      </p:pic>
      <p:sp>
        <p:nvSpPr>
          <p:cNvPr id="4" name="Title 3"/>
          <p:cNvSpPr>
            <a:spLocks noGrp="1"/>
          </p:cNvSpPr>
          <p:nvPr>
            <p:ph type="title"/>
          </p:nvPr>
        </p:nvSpPr>
        <p:spPr>
          <a:xfrm>
            <a:off x="457200" y="152400"/>
            <a:ext cx="8229600" cy="609600"/>
          </a:xfrm>
        </p:spPr>
        <p:txBody>
          <a:bodyPr>
            <a:normAutofit fontScale="90000"/>
          </a:bodyPr>
          <a:lstStyle/>
          <a:p>
            <a:pPr eaLnBrk="1" fontAlgn="auto" hangingPunct="1">
              <a:spcAft>
                <a:spcPts val="0"/>
              </a:spcAft>
              <a:defRPr/>
            </a:pPr>
            <a:r>
              <a:rPr lang="en-US" dirty="0" smtClean="0">
                <a:latin typeface="+mn-lt"/>
                <a:ea typeface="+mj-ea"/>
                <a:cs typeface="+mj-cs"/>
              </a:rPr>
              <a:t>First we need the seeds</a:t>
            </a:r>
            <a:endParaRPr lang="en-US" dirty="0">
              <a:ea typeface="+mj-ea"/>
              <a:cs typeface="+mj-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9"/>
            <a:ext cx="8229600" cy="639761"/>
          </a:xfrm>
        </p:spPr>
        <p:txBody>
          <a:bodyPr>
            <a:normAutofit fontScale="90000"/>
          </a:bodyPr>
          <a:lstStyle/>
          <a:p>
            <a:pPr eaLnBrk="1" fontAlgn="auto" hangingPunct="1">
              <a:spcAft>
                <a:spcPts val="0"/>
              </a:spcAft>
              <a:defRPr/>
            </a:pPr>
            <a:r>
              <a:rPr lang="en-US" dirty="0" smtClean="0">
                <a:latin typeface="+mn-lt"/>
                <a:ea typeface="+mj-ea"/>
                <a:cs typeface="+mj-cs"/>
              </a:rPr>
              <a:t>Harvesting the Precious Seeds . . .</a:t>
            </a:r>
            <a:endParaRPr lang="en-US" dirty="0">
              <a:latin typeface="+mn-lt"/>
              <a:ea typeface="+mj-ea"/>
              <a:cs typeface="+mj-cs"/>
            </a:endParaRPr>
          </a:p>
        </p:txBody>
      </p:sp>
      <p:pic>
        <p:nvPicPr>
          <p:cNvPr id="56323"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1219200"/>
            <a:ext cx="3276600" cy="4914900"/>
          </a:xfrm>
          <a:prstGeom prst="rect">
            <a:avLst/>
          </a:prstGeom>
          <a:noFill/>
          <a:ln w="9525">
            <a:noFill/>
            <a:miter lim="800000"/>
            <a:headEnd/>
            <a:tailEnd/>
          </a:ln>
        </p:spPr>
      </p:pic>
      <p:pic>
        <p:nvPicPr>
          <p:cNvPr id="56324"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37100" y="1219200"/>
            <a:ext cx="3276600" cy="491490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descr="67.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762000"/>
            <a:ext cx="8686800" cy="5791200"/>
          </a:xfrm>
          <a:prstGeom prst="rect">
            <a:avLst/>
          </a:prstGeom>
          <a:noFill/>
          <a:ln w="9525">
            <a:noFill/>
            <a:miter lim="800000"/>
            <a:headEnd/>
            <a:tailEnd/>
          </a:ln>
        </p:spPr>
      </p:pic>
      <p:sp>
        <p:nvSpPr>
          <p:cNvPr id="3" name="Title 2"/>
          <p:cNvSpPr>
            <a:spLocks noGrp="1"/>
          </p:cNvSpPr>
          <p:nvPr>
            <p:ph type="title"/>
          </p:nvPr>
        </p:nvSpPr>
        <p:spPr>
          <a:xfrm>
            <a:off x="457200" y="152400"/>
            <a:ext cx="8229600" cy="487361"/>
          </a:xfrm>
        </p:spPr>
        <p:txBody>
          <a:bodyPr>
            <a:normAutofit fontScale="90000"/>
          </a:bodyPr>
          <a:lstStyle/>
          <a:p>
            <a:pPr eaLnBrk="1" fontAlgn="auto" hangingPunct="1">
              <a:spcAft>
                <a:spcPts val="0"/>
              </a:spcAft>
              <a:defRPr/>
            </a:pPr>
            <a:r>
              <a:rPr lang="en-US" dirty="0" smtClean="0">
                <a:latin typeface="+mn-lt"/>
                <a:ea typeface="+mj-ea"/>
                <a:cs typeface="+mj-cs"/>
              </a:rPr>
              <a:t>Slipper Seeds</a:t>
            </a:r>
            <a:endParaRPr lang="en-US" dirty="0">
              <a:latin typeface="+mn-lt"/>
              <a:ea typeface="+mj-ea"/>
              <a:cs typeface="+mj-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scanning em of C. reg.tiff"/>
          <p:cNvPicPr>
            <a:picLocks noChangeAspect="1"/>
          </p:cNvPicPr>
          <p:nvPr/>
        </p:nvPicPr>
        <p:blipFill>
          <a:blip r:embed="rId3"/>
          <a:srcRect/>
          <a:stretch>
            <a:fillRect/>
          </a:stretch>
        </p:blipFill>
        <p:spPr bwMode="auto">
          <a:xfrm>
            <a:off x="1066801" y="581025"/>
            <a:ext cx="7224714" cy="6124575"/>
          </a:xfrm>
          <a:prstGeom prst="rect">
            <a:avLst/>
          </a:prstGeom>
          <a:noFill/>
          <a:ln w="9525">
            <a:noFill/>
            <a:miter lim="800000"/>
            <a:headEnd/>
            <a:tailEnd/>
          </a:ln>
        </p:spPr>
      </p:pic>
      <p:sp>
        <p:nvSpPr>
          <p:cNvPr id="3" name="Title 2"/>
          <p:cNvSpPr>
            <a:spLocks noGrp="1"/>
          </p:cNvSpPr>
          <p:nvPr>
            <p:ph type="title"/>
          </p:nvPr>
        </p:nvSpPr>
        <p:spPr>
          <a:xfrm>
            <a:off x="457200" y="76200"/>
            <a:ext cx="8229600" cy="563561"/>
          </a:xfrm>
        </p:spPr>
        <p:txBody>
          <a:bodyPr>
            <a:normAutofit fontScale="90000"/>
          </a:bodyPr>
          <a:lstStyle/>
          <a:p>
            <a:pPr eaLnBrk="1" fontAlgn="auto" hangingPunct="1">
              <a:spcAft>
                <a:spcPts val="0"/>
              </a:spcAft>
              <a:defRPr/>
            </a:pPr>
            <a:r>
              <a:rPr lang="en-US" dirty="0" smtClean="0">
                <a:latin typeface="+mn-lt"/>
                <a:ea typeface="+mj-ea"/>
                <a:cs typeface="+mj-cs"/>
              </a:rPr>
              <a:t>The Seed of C. reginae</a:t>
            </a:r>
            <a:endParaRPr lang="en-US" dirty="0">
              <a:latin typeface="+mn-lt"/>
              <a:ea typeface="+mj-ea"/>
              <a:cs typeface="+mj-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descr="scanning EM of inner seed coat.tiff"/>
          <p:cNvPicPr>
            <a:picLocks noChangeAspect="1"/>
          </p:cNvPicPr>
          <p:nvPr/>
        </p:nvPicPr>
        <p:blipFill>
          <a:blip r:embed="rId3"/>
          <a:srcRect/>
          <a:stretch>
            <a:fillRect/>
          </a:stretch>
        </p:blipFill>
        <p:spPr bwMode="auto">
          <a:xfrm>
            <a:off x="914400" y="660402"/>
            <a:ext cx="7391400" cy="6013449"/>
          </a:xfrm>
          <a:prstGeom prst="rect">
            <a:avLst/>
          </a:prstGeom>
          <a:noFill/>
          <a:ln w="9525">
            <a:noFill/>
            <a:miter lim="800000"/>
            <a:headEnd/>
            <a:tailEnd/>
          </a:ln>
        </p:spPr>
      </p:pic>
      <p:sp>
        <p:nvSpPr>
          <p:cNvPr id="3" name="Title 2"/>
          <p:cNvSpPr>
            <a:spLocks noGrp="1"/>
          </p:cNvSpPr>
          <p:nvPr>
            <p:ph type="title"/>
          </p:nvPr>
        </p:nvSpPr>
        <p:spPr>
          <a:xfrm>
            <a:off x="457200" y="21015"/>
            <a:ext cx="8229600" cy="563561"/>
          </a:xfrm>
        </p:spPr>
        <p:txBody>
          <a:bodyPr>
            <a:normAutofit fontScale="90000"/>
          </a:bodyPr>
          <a:lstStyle/>
          <a:p>
            <a:pPr eaLnBrk="1" fontAlgn="auto" hangingPunct="1">
              <a:spcAft>
                <a:spcPts val="0"/>
              </a:spcAft>
              <a:defRPr/>
            </a:pPr>
            <a:r>
              <a:rPr lang="en-US" dirty="0" smtClean="0">
                <a:latin typeface="+mn-lt"/>
                <a:ea typeface="+mj-ea"/>
                <a:cs typeface="+mj-cs"/>
              </a:rPr>
              <a:t>We Stripped Off the Outer Seed Coat</a:t>
            </a:r>
            <a:endParaRPr lang="en-US" dirty="0">
              <a:latin typeface="+mn-lt"/>
              <a:ea typeface="+mj-ea"/>
              <a:cs typeface="+mj-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7662704" cy="860121"/>
          </a:xfrm>
        </p:spPr>
        <p:txBody>
          <a:bodyPr wrap="square" lIns="91422" tIns="45711" rIns="91422" bIns="45711" numCol="1" anchorCtr="0" compatLnSpc="1">
            <a:prstTxWarp prst="textNoShape">
              <a:avLst/>
            </a:prstTxWarp>
            <a:normAutofit/>
          </a:bodyPr>
          <a:lstStyle/>
          <a:p>
            <a:pPr eaLnBrk="1" fontAlgn="auto" hangingPunct="1">
              <a:spcAft>
                <a:spcPts val="0"/>
              </a:spcAft>
              <a:defRPr/>
            </a:pPr>
            <a:r>
              <a:rPr lang="en-US" sz="3700" dirty="0">
                <a:latin typeface="+mn-lt"/>
                <a:ea typeface="+mj-ea"/>
                <a:cs typeface="+mj-cs"/>
              </a:rPr>
              <a:t>A seed sliced and stained</a:t>
            </a:r>
          </a:p>
        </p:txBody>
      </p:sp>
      <p:pic>
        <p:nvPicPr>
          <p:cNvPr id="64515" name="Picture 5" descr="IMG_030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2" descr="IMG_031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628650"/>
            <a:ext cx="7467600" cy="560070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3962400" cy="5821361"/>
          </a:xfrm>
        </p:spPr>
        <p:txBody>
          <a:bodyPr/>
          <a:lstStyle/>
          <a:p>
            <a:pPr>
              <a:defRPr/>
            </a:pPr>
            <a:r>
              <a:rPr lang="en-US" dirty="0" smtClean="0">
                <a:latin typeface="+mn-lt"/>
              </a:rPr>
              <a:t>We use the seeds to grow seedlings in sterile culture</a:t>
            </a:r>
            <a:endParaRPr lang="en-US" dirty="0">
              <a:latin typeface="+mn-lt"/>
            </a:endParaRPr>
          </a:p>
        </p:txBody>
      </p:sp>
      <p:pic>
        <p:nvPicPr>
          <p:cNvPr id="68611"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0" y="228600"/>
            <a:ext cx="4165600" cy="624840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DSC_077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4693" y="0"/>
            <a:ext cx="4591050" cy="685800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descr="IMG_0319.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2995" y="838200"/>
            <a:ext cx="4418014" cy="5891213"/>
          </a:xfrm>
          <a:prstGeom prst="rect">
            <a:avLst/>
          </a:prstGeom>
          <a:noFill/>
          <a:ln w="9525">
            <a:noFill/>
            <a:miter lim="800000"/>
            <a:headEnd/>
            <a:tailEnd/>
          </a:ln>
        </p:spPr>
      </p:pic>
      <p:sp>
        <p:nvSpPr>
          <p:cNvPr id="3" name="Title 2"/>
          <p:cNvSpPr>
            <a:spLocks noGrp="1"/>
          </p:cNvSpPr>
          <p:nvPr>
            <p:ph type="title"/>
          </p:nvPr>
        </p:nvSpPr>
        <p:spPr>
          <a:xfrm>
            <a:off x="457200" y="274639"/>
            <a:ext cx="8229600" cy="411161"/>
          </a:xfrm>
        </p:spPr>
        <p:txBody>
          <a:bodyPr>
            <a:normAutofit fontScale="90000"/>
          </a:bodyPr>
          <a:lstStyle/>
          <a:p>
            <a:pPr eaLnBrk="1" fontAlgn="auto" hangingPunct="1">
              <a:spcAft>
                <a:spcPts val="0"/>
              </a:spcAft>
              <a:defRPr/>
            </a:pPr>
            <a:r>
              <a:rPr lang="en-US" dirty="0" smtClean="0">
                <a:latin typeface="+mn-lt"/>
                <a:ea typeface="+mj-ea"/>
                <a:cs typeface="+mj-cs"/>
              </a:rPr>
              <a:t>Weakening the seed coat</a:t>
            </a:r>
            <a:endParaRPr lang="en-US" dirty="0">
              <a:latin typeface="+mn-lt"/>
              <a:ea typeface="+mj-ea"/>
              <a:cs typeface="+mj-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15961"/>
          </a:xfrm>
        </p:spPr>
        <p:txBody>
          <a:bodyPr>
            <a:normAutofit fontScale="90000"/>
          </a:bodyPr>
          <a:lstStyle/>
          <a:p>
            <a:pPr eaLnBrk="1" fontAlgn="auto" hangingPunct="1">
              <a:spcAft>
                <a:spcPts val="0"/>
              </a:spcAft>
              <a:defRPr/>
            </a:pPr>
            <a:r>
              <a:rPr lang="en-US" dirty="0" smtClean="0">
                <a:latin typeface="+mn-lt"/>
                <a:ea typeface="+mj-ea"/>
                <a:cs typeface="+mj-cs"/>
              </a:rPr>
              <a:t>Inoculating the Seeds</a:t>
            </a:r>
            <a:endParaRPr lang="en-US" dirty="0">
              <a:latin typeface="+mn-lt"/>
              <a:ea typeface="+mj-ea"/>
              <a:cs typeface="+mj-cs"/>
            </a:endParaRPr>
          </a:p>
        </p:txBody>
      </p:sp>
      <p:pic>
        <p:nvPicPr>
          <p:cNvPr id="72707" name="Picture 2" descr="IMG_026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1219200"/>
            <a:ext cx="7518400" cy="563880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descr="P1130349.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7427" y="1295401"/>
            <a:ext cx="7169150" cy="5375274"/>
          </a:xfrm>
          <a:prstGeom prst="rect">
            <a:avLst/>
          </a:prstGeom>
          <a:noFill/>
          <a:ln w="9525">
            <a:noFill/>
            <a:miter lim="800000"/>
            <a:headEnd/>
            <a:tailEnd/>
          </a:ln>
        </p:spPr>
      </p:pic>
      <p:sp>
        <p:nvSpPr>
          <p:cNvPr id="8" name="TextBox 7"/>
          <p:cNvSpPr txBox="1"/>
          <p:nvPr/>
        </p:nvSpPr>
        <p:spPr>
          <a:xfrm>
            <a:off x="1993740" y="381001"/>
            <a:ext cx="4875536" cy="661701"/>
          </a:xfrm>
          <a:prstGeom prst="rect">
            <a:avLst/>
          </a:prstGeom>
          <a:noFill/>
        </p:spPr>
        <p:txBody>
          <a:bodyPr wrap="none" lIns="91422" tIns="45711" rIns="91422" bIns="45711">
            <a:spAutoFit/>
          </a:bodyPr>
          <a:lstStyle/>
          <a:p>
            <a:pPr algn="ctr">
              <a:defRPr/>
            </a:pPr>
            <a:r>
              <a:rPr lang="en-US" sz="37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latin typeface="Book Antiqua"/>
                <a:ea typeface="ＭＳ Ｐゴシック" charset="0"/>
                <a:cs typeface="ＭＳ Ｐゴシック" charset="0"/>
              </a:rPr>
              <a:t>Inoculating the Seeds</a:t>
            </a:r>
            <a:endParaRPr lang="en-US" sz="3700" b="1" dirty="0">
              <a:solidFill>
                <a:schemeClr val="accent1"/>
              </a:solidFill>
              <a:latin typeface="+mn-lt"/>
              <a:ea typeface="ＭＳ Ｐゴシック" charset="0"/>
              <a:cs typeface="ＭＳ Ｐゴシック"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P113035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7427" y="1219200"/>
            <a:ext cx="7169150" cy="5376863"/>
          </a:xfrm>
          <a:prstGeom prst="rect">
            <a:avLst/>
          </a:prstGeom>
          <a:noFill/>
          <a:ln w="9525">
            <a:noFill/>
            <a:miter lim="800000"/>
            <a:headEnd/>
            <a:tailEnd/>
          </a:ln>
        </p:spPr>
      </p:pic>
      <p:sp>
        <p:nvSpPr>
          <p:cNvPr id="4" name="TextBox 3"/>
          <p:cNvSpPr txBox="1"/>
          <p:nvPr/>
        </p:nvSpPr>
        <p:spPr>
          <a:xfrm>
            <a:off x="2134234" y="304801"/>
            <a:ext cx="4875536" cy="661701"/>
          </a:xfrm>
          <a:prstGeom prst="rect">
            <a:avLst/>
          </a:prstGeom>
          <a:noFill/>
        </p:spPr>
        <p:txBody>
          <a:bodyPr wrap="none" lIns="91422" tIns="45711" rIns="91422" bIns="45711">
            <a:spAutoFit/>
          </a:bodyPr>
          <a:lstStyle/>
          <a:p>
            <a:pPr algn="ctr">
              <a:defRPr/>
            </a:pPr>
            <a:r>
              <a:rPr lang="en-US" sz="37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latin typeface="Book Antiqua"/>
                <a:ea typeface="ＭＳ Ｐゴシック" charset="0"/>
                <a:cs typeface="ＭＳ Ｐゴシック" charset="0"/>
              </a:rPr>
              <a:t>Inoculating the Seeds</a:t>
            </a:r>
            <a:endParaRPr lang="en-US" sz="3700" b="1" dirty="0">
              <a:solidFill>
                <a:schemeClr val="accent1"/>
              </a:solidFill>
              <a:latin typeface="+mn-lt"/>
              <a:ea typeface="ＭＳ Ｐゴシック" charset="0"/>
              <a:cs typeface="ＭＳ Ｐゴシック"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P1130346.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7427" y="1306627"/>
            <a:ext cx="7169150" cy="5376863"/>
          </a:xfrm>
          <a:prstGeom prst="rect">
            <a:avLst/>
          </a:prstGeom>
          <a:noFill/>
          <a:ln w="9525">
            <a:noFill/>
            <a:miter lim="800000"/>
            <a:headEnd/>
            <a:tailEnd/>
          </a:ln>
        </p:spPr>
      </p:pic>
      <p:sp>
        <p:nvSpPr>
          <p:cNvPr id="4" name="TextBox 3"/>
          <p:cNvSpPr txBox="1"/>
          <p:nvPr/>
        </p:nvSpPr>
        <p:spPr>
          <a:xfrm>
            <a:off x="2134234" y="457201"/>
            <a:ext cx="4875536" cy="661701"/>
          </a:xfrm>
          <a:prstGeom prst="rect">
            <a:avLst/>
          </a:prstGeom>
          <a:noFill/>
        </p:spPr>
        <p:txBody>
          <a:bodyPr wrap="none" lIns="91422" tIns="45711" rIns="91422" bIns="45711">
            <a:spAutoFit/>
          </a:bodyPr>
          <a:lstStyle/>
          <a:p>
            <a:pPr algn="ctr">
              <a:defRPr/>
            </a:pPr>
            <a:r>
              <a:rPr lang="en-US" sz="37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latin typeface="Book Antiqua"/>
                <a:ea typeface="ＭＳ Ｐゴシック" charset="0"/>
                <a:cs typeface="ＭＳ Ｐゴシック" charset="0"/>
              </a:rPr>
              <a:t>Inoculating the Seeds</a:t>
            </a:r>
            <a:endParaRPr lang="en-US" sz="3700" b="1" dirty="0">
              <a:solidFill>
                <a:schemeClr val="accent1"/>
              </a:solidFill>
              <a:latin typeface="+mn-lt"/>
              <a:ea typeface="ＭＳ Ｐゴシック" charset="0"/>
              <a:cs typeface="ＭＳ Ｐゴシック"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P113035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6815" y="1296932"/>
            <a:ext cx="7169150" cy="5376863"/>
          </a:xfrm>
          <a:prstGeom prst="rect">
            <a:avLst/>
          </a:prstGeom>
          <a:noFill/>
          <a:ln w="9525">
            <a:noFill/>
            <a:miter lim="800000"/>
            <a:headEnd/>
            <a:tailEnd/>
          </a:ln>
        </p:spPr>
      </p:pic>
      <p:sp>
        <p:nvSpPr>
          <p:cNvPr id="77827" name="TextBox 3"/>
          <p:cNvSpPr txBox="1">
            <a:spLocks noChangeArrowheads="1"/>
          </p:cNvSpPr>
          <p:nvPr/>
        </p:nvSpPr>
        <p:spPr bwMode="auto">
          <a:xfrm>
            <a:off x="4411425" y="533400"/>
            <a:ext cx="184630" cy="369314"/>
          </a:xfrm>
          <a:prstGeom prst="rect">
            <a:avLst/>
          </a:prstGeom>
          <a:noFill/>
          <a:ln w="9525">
            <a:noFill/>
            <a:miter lim="800000"/>
            <a:headEnd/>
            <a:tailEnd/>
          </a:ln>
        </p:spPr>
        <p:txBody>
          <a:bodyPr wrap="none" lIns="91422" tIns="45711" rIns="91422" bIns="45711">
            <a:prstTxWarp prst="textNoShape">
              <a:avLst/>
            </a:prstTxWarp>
            <a:spAutoFit/>
          </a:bodyPr>
          <a:lstStyle/>
          <a:p>
            <a:pPr algn="ctr"/>
            <a:endParaRPr lang="en-US"/>
          </a:p>
        </p:txBody>
      </p:sp>
      <p:sp>
        <p:nvSpPr>
          <p:cNvPr id="4" name="Rectangle 3"/>
          <p:cNvSpPr/>
          <p:nvPr/>
        </p:nvSpPr>
        <p:spPr>
          <a:xfrm>
            <a:off x="2134214" y="381001"/>
            <a:ext cx="4875536" cy="661701"/>
          </a:xfrm>
          <a:prstGeom prst="rect">
            <a:avLst/>
          </a:prstGeom>
        </p:spPr>
        <p:txBody>
          <a:bodyPr wrap="none" lIns="91422" tIns="45711" rIns="91422" bIns="45711">
            <a:spAutoFit/>
          </a:bodyPr>
          <a:lstStyle/>
          <a:p>
            <a:r>
              <a:rPr lang="en-US" sz="37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latin typeface="Book Antiqua"/>
                <a:ea typeface="ＭＳ Ｐゴシック" charset="0"/>
                <a:cs typeface="ＭＳ Ｐゴシック" charset="0"/>
              </a:rPr>
              <a:t>Inoculating the Seeds</a:t>
            </a:r>
            <a:endParaRPr lang="en-US"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282" y="187384"/>
            <a:ext cx="8229600" cy="1143000"/>
          </a:xfrm>
        </p:spPr>
        <p:txBody>
          <a:bodyPr/>
          <a:lstStyle/>
          <a:p>
            <a:pPr>
              <a:defRPr/>
            </a:pPr>
            <a:r>
              <a:rPr lang="en-US" dirty="0" smtClean="0">
                <a:latin typeface="+mn-lt"/>
              </a:rPr>
              <a:t>Sealing the Tubes</a:t>
            </a:r>
            <a:endParaRPr lang="en-US" dirty="0">
              <a:latin typeface="+mn-lt"/>
            </a:endParaRPr>
          </a:p>
        </p:txBody>
      </p:sp>
      <p:pic>
        <p:nvPicPr>
          <p:cNvPr id="78851" name="Picture 2" descr="P113035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3482" y="1262916"/>
            <a:ext cx="7162800" cy="537210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8800" y="-200025"/>
            <a:ext cx="5272088" cy="7058025"/>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descr="IMG_118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29425"/>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5a.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2667000" cy="1778001"/>
          </a:xfrm>
          <a:prstGeom prst="rect">
            <a:avLst/>
          </a:prstGeom>
          <a:noFill/>
          <a:ln w="9525">
            <a:noFill/>
            <a:miter lim="800000"/>
            <a:headEnd/>
            <a:tailEnd/>
          </a:ln>
        </p:spPr>
      </p:pic>
      <p:pic>
        <p:nvPicPr>
          <p:cNvPr id="4" name="Picture 3" descr="seeds just introduced in culture.tif"/>
          <p:cNvPicPr>
            <a:picLocks noChangeAspect="1"/>
          </p:cNvPicPr>
          <p:nvPr/>
        </p:nvPicPr>
        <p:blipFill>
          <a:blip r:embed="rId4"/>
          <a:srcRect/>
          <a:stretch>
            <a:fillRect/>
          </a:stretch>
        </p:blipFill>
        <p:spPr bwMode="auto">
          <a:xfrm>
            <a:off x="4876800" y="0"/>
            <a:ext cx="2730500" cy="1733550"/>
          </a:xfrm>
          <a:prstGeom prst="rect">
            <a:avLst/>
          </a:prstGeom>
          <a:noFill/>
          <a:ln w="9525">
            <a:noFill/>
            <a:miter lim="800000"/>
            <a:headEnd/>
            <a:tailEnd/>
          </a:ln>
        </p:spPr>
      </p:pic>
      <p:pic>
        <p:nvPicPr>
          <p:cNvPr id="5" name="Picture 4" descr="Slipper044.tif"/>
          <p:cNvPicPr>
            <a:picLocks noChangeAspect="1"/>
          </p:cNvPicPr>
          <p:nvPr/>
        </p:nvPicPr>
        <p:blipFill>
          <a:blip r:embed="rId5"/>
          <a:srcRect/>
          <a:stretch>
            <a:fillRect/>
          </a:stretch>
        </p:blipFill>
        <p:spPr bwMode="auto">
          <a:xfrm>
            <a:off x="0" y="2438400"/>
            <a:ext cx="2667000" cy="1741489"/>
          </a:xfrm>
          <a:prstGeom prst="rect">
            <a:avLst/>
          </a:prstGeom>
          <a:noFill/>
          <a:ln w="9525">
            <a:noFill/>
            <a:miter lim="800000"/>
            <a:headEnd/>
            <a:tailEnd/>
          </a:ln>
        </p:spPr>
      </p:pic>
      <p:pic>
        <p:nvPicPr>
          <p:cNvPr id="7" name="Picture 6" descr="Slipper032.tif"/>
          <p:cNvPicPr>
            <a:picLocks noChangeAspect="1"/>
          </p:cNvPicPr>
          <p:nvPr/>
        </p:nvPicPr>
        <p:blipFill>
          <a:blip r:embed="rId6"/>
          <a:srcRect/>
          <a:stretch>
            <a:fillRect/>
          </a:stretch>
        </p:blipFill>
        <p:spPr bwMode="auto">
          <a:xfrm>
            <a:off x="0" y="4876800"/>
            <a:ext cx="2667000" cy="1693864"/>
          </a:xfrm>
          <a:prstGeom prst="rect">
            <a:avLst/>
          </a:prstGeom>
          <a:noFill/>
          <a:ln w="9525">
            <a:noFill/>
            <a:miter lim="800000"/>
            <a:headEnd/>
            <a:tailEnd/>
          </a:ln>
        </p:spPr>
      </p:pic>
      <p:sp>
        <p:nvSpPr>
          <p:cNvPr id="84998" name="TextBox 1"/>
          <p:cNvSpPr txBox="1">
            <a:spLocks noChangeArrowheads="1"/>
          </p:cNvSpPr>
          <p:nvPr/>
        </p:nvSpPr>
        <p:spPr bwMode="auto">
          <a:xfrm>
            <a:off x="2895601" y="685800"/>
            <a:ext cx="980370" cy="369314"/>
          </a:xfrm>
          <a:prstGeom prst="rect">
            <a:avLst/>
          </a:prstGeom>
          <a:noFill/>
          <a:ln w="9525">
            <a:noFill/>
            <a:miter lim="800000"/>
            <a:headEnd/>
            <a:tailEnd/>
          </a:ln>
        </p:spPr>
        <p:txBody>
          <a:bodyPr wrap="none" lIns="91422" tIns="45711" rIns="91422" bIns="45711">
            <a:prstTxWarp prst="textNoShape">
              <a:avLst/>
            </a:prstTxWarp>
            <a:spAutoFit/>
          </a:bodyPr>
          <a:lstStyle/>
          <a:p>
            <a:r>
              <a:rPr lang="en-US" dirty="0" smtClean="0"/>
              <a:t>Stage </a:t>
            </a:r>
            <a:r>
              <a:rPr lang="en-US" dirty="0"/>
              <a:t>1</a:t>
            </a:r>
          </a:p>
        </p:txBody>
      </p:sp>
      <p:sp>
        <p:nvSpPr>
          <p:cNvPr id="84999" name="TextBox 5"/>
          <p:cNvSpPr txBox="1">
            <a:spLocks noChangeArrowheads="1"/>
          </p:cNvSpPr>
          <p:nvPr/>
        </p:nvSpPr>
        <p:spPr bwMode="auto">
          <a:xfrm>
            <a:off x="7772401" y="685800"/>
            <a:ext cx="980370" cy="369314"/>
          </a:xfrm>
          <a:prstGeom prst="rect">
            <a:avLst/>
          </a:prstGeom>
          <a:noFill/>
          <a:ln w="9525">
            <a:noFill/>
            <a:miter lim="800000"/>
            <a:headEnd/>
            <a:tailEnd/>
          </a:ln>
        </p:spPr>
        <p:txBody>
          <a:bodyPr wrap="none" lIns="91422" tIns="45711" rIns="91422" bIns="45711">
            <a:prstTxWarp prst="textNoShape">
              <a:avLst/>
            </a:prstTxWarp>
            <a:spAutoFit/>
          </a:bodyPr>
          <a:lstStyle/>
          <a:p>
            <a:r>
              <a:rPr lang="en-US" dirty="0" smtClean="0"/>
              <a:t>Stage </a:t>
            </a:r>
            <a:r>
              <a:rPr lang="en-US" dirty="0"/>
              <a:t>2</a:t>
            </a:r>
          </a:p>
        </p:txBody>
      </p:sp>
      <p:sp>
        <p:nvSpPr>
          <p:cNvPr id="85000" name="TextBox 7"/>
          <p:cNvSpPr txBox="1">
            <a:spLocks noChangeArrowheads="1"/>
          </p:cNvSpPr>
          <p:nvPr/>
        </p:nvSpPr>
        <p:spPr bwMode="auto">
          <a:xfrm>
            <a:off x="2895601" y="3276600"/>
            <a:ext cx="980370" cy="369314"/>
          </a:xfrm>
          <a:prstGeom prst="rect">
            <a:avLst/>
          </a:prstGeom>
          <a:noFill/>
          <a:ln w="9525">
            <a:noFill/>
            <a:miter lim="800000"/>
            <a:headEnd/>
            <a:tailEnd/>
          </a:ln>
        </p:spPr>
        <p:txBody>
          <a:bodyPr wrap="none" lIns="91422" tIns="45711" rIns="91422" bIns="45711">
            <a:prstTxWarp prst="textNoShape">
              <a:avLst/>
            </a:prstTxWarp>
            <a:spAutoFit/>
          </a:bodyPr>
          <a:lstStyle/>
          <a:p>
            <a:r>
              <a:rPr lang="en-US" dirty="0" smtClean="0"/>
              <a:t>Stage </a:t>
            </a:r>
            <a:r>
              <a:rPr lang="en-US" dirty="0"/>
              <a:t>3</a:t>
            </a:r>
          </a:p>
        </p:txBody>
      </p:sp>
      <p:sp>
        <p:nvSpPr>
          <p:cNvPr id="85001" name="TextBox 8"/>
          <p:cNvSpPr txBox="1">
            <a:spLocks noChangeArrowheads="1"/>
          </p:cNvSpPr>
          <p:nvPr/>
        </p:nvSpPr>
        <p:spPr bwMode="auto">
          <a:xfrm>
            <a:off x="2895601" y="5562600"/>
            <a:ext cx="980370" cy="369314"/>
          </a:xfrm>
          <a:prstGeom prst="rect">
            <a:avLst/>
          </a:prstGeom>
          <a:noFill/>
          <a:ln w="9525">
            <a:noFill/>
            <a:miter lim="800000"/>
            <a:headEnd/>
            <a:tailEnd/>
          </a:ln>
        </p:spPr>
        <p:txBody>
          <a:bodyPr wrap="none" lIns="91422" tIns="45711" rIns="91422" bIns="45711">
            <a:prstTxWarp prst="textNoShape">
              <a:avLst/>
            </a:prstTxWarp>
            <a:spAutoFit/>
          </a:bodyPr>
          <a:lstStyle/>
          <a:p>
            <a:r>
              <a:rPr lang="en-US" dirty="0" smtClean="0"/>
              <a:t>Stage </a:t>
            </a:r>
            <a:r>
              <a:rPr lang="en-US" dirty="0"/>
              <a:t>4</a:t>
            </a:r>
          </a:p>
        </p:txBody>
      </p:sp>
      <p:pic>
        <p:nvPicPr>
          <p:cNvPr id="85002" name="Picture 1" descr="P1130340.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62400" y="2362200"/>
            <a:ext cx="4953000" cy="371475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9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9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500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50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8" grpId="0"/>
      <p:bldP spid="84999" grpId="0"/>
      <p:bldP spid="85000" grpId="0"/>
      <p:bldP spid="850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Picture 3" descr="DSC_0058.JPG"/>
          <p:cNvSpPr>
            <a:spLocks noChangeAspect="1"/>
          </p:cNvSpPr>
          <p:nvPr/>
        </p:nvSpPr>
        <p:spPr bwMode="auto">
          <a:xfrm>
            <a:off x="3176" y="304801"/>
            <a:ext cx="9144000" cy="6121401"/>
          </a:xfrm>
          <a:prstGeom prst="rect">
            <a:avLst/>
          </a:prstGeom>
          <a:noFill/>
          <a:ln w="9525">
            <a:noFill/>
            <a:miter lim="800000"/>
            <a:headEnd/>
            <a:tailEnd/>
          </a:ln>
        </p:spPr>
        <p:txBody>
          <a:bodyPr lIns="91422" tIns="45711" rIns="91422" bIns="45711">
            <a:prstTxWarp prst="textNoShape">
              <a:avLst/>
            </a:prstTxWarp>
          </a:bodyPr>
          <a:lstStyle/>
          <a:p>
            <a:endParaRPr lang="en-US"/>
          </a:p>
        </p:txBody>
      </p:sp>
      <p:pic>
        <p:nvPicPr>
          <p:cNvPr id="23555" name="Picture 1" descr="DSC_005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3600" y="1"/>
            <a:ext cx="4566608" cy="6821488"/>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9"/>
            <a:ext cx="8229600" cy="792161"/>
          </a:xfrm>
        </p:spPr>
        <p:txBody>
          <a:bodyPr wrap="square" lIns="91422" tIns="45711" rIns="91422" bIns="45711" numCol="1" anchorCtr="0" compatLnSpc="1">
            <a:prstTxWarp prst="textNoShape">
              <a:avLst/>
            </a:prstTxWarp>
          </a:bodyPr>
          <a:lstStyle/>
          <a:p>
            <a:pPr eaLnBrk="1" hangingPunct="1">
              <a:defRPr/>
            </a:pPr>
            <a:endParaRPr lang="en-US">
              <a:ln>
                <a:noFill/>
              </a:ln>
              <a:solidFill>
                <a:schemeClr val="tx1"/>
              </a:solidFill>
              <a:effectLst>
                <a:outerShdw blurRad="38100" dist="38100" dir="2700000" algn="tl">
                  <a:srgbClr val="69676D"/>
                </a:outerShdw>
              </a:effectLst>
              <a:latin typeface="Book Antiqua" charset="0"/>
              <a:ea typeface="ＭＳ Ｐゴシック" charset="-128"/>
              <a:cs typeface="ＭＳ Ｐゴシック" charset="-128"/>
            </a:endParaRPr>
          </a:p>
        </p:txBody>
      </p:sp>
      <p:pic>
        <p:nvPicPr>
          <p:cNvPr id="87044" name="Picture 2" descr="P113032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5632" y="1228344"/>
            <a:ext cx="7315200" cy="5486400"/>
          </a:xfrm>
          <a:prstGeom prst="rect">
            <a:avLst/>
          </a:prstGeom>
          <a:noFill/>
          <a:ln w="9525">
            <a:noFill/>
            <a:miter lim="800000"/>
            <a:headEnd/>
            <a:tailEnd/>
          </a:ln>
        </p:spPr>
      </p:pic>
      <p:pic>
        <p:nvPicPr>
          <p:cNvPr id="4"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7271" y="362650"/>
            <a:ext cx="6511926" cy="731837"/>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descr="IMG_119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6964" y="1347217"/>
            <a:ext cx="6950076" cy="4935538"/>
          </a:xfrm>
          <a:prstGeom prst="rect">
            <a:avLst/>
          </a:prstGeom>
          <a:noFill/>
          <a:ln w="9525">
            <a:noFill/>
            <a:miter lim="800000"/>
            <a:headEnd/>
            <a:tailEnd/>
          </a:ln>
        </p:spPr>
      </p:pic>
      <p:sp>
        <p:nvSpPr>
          <p:cNvPr id="3" name="Title 2"/>
          <p:cNvSpPr>
            <a:spLocks noGrp="1"/>
          </p:cNvSpPr>
          <p:nvPr>
            <p:ph type="title"/>
          </p:nvPr>
        </p:nvSpPr>
        <p:spPr>
          <a:xfrm>
            <a:off x="457200" y="372175"/>
            <a:ext cx="8229600" cy="487361"/>
          </a:xfrm>
        </p:spPr>
        <p:txBody>
          <a:bodyPr>
            <a:normAutofit fontScale="90000"/>
          </a:bodyPr>
          <a:lstStyle/>
          <a:p>
            <a:pPr eaLnBrk="1" fontAlgn="auto" hangingPunct="1">
              <a:spcAft>
                <a:spcPts val="0"/>
              </a:spcAft>
              <a:defRPr/>
            </a:pPr>
            <a:r>
              <a:rPr lang="en-US" dirty="0" smtClean="0">
                <a:latin typeface="+mn-lt"/>
                <a:ea typeface="+mj-ea"/>
                <a:cs typeface="+mj-cs"/>
              </a:rPr>
              <a:t>Seedlings</a:t>
            </a:r>
            <a:endParaRPr lang="en-US" dirty="0">
              <a:latin typeface="+mn-lt"/>
              <a:ea typeface="+mj-ea"/>
              <a:cs typeface="+mj-cs"/>
            </a:endParaRPr>
          </a:p>
        </p:txBody>
      </p:sp>
      <p:grpSp>
        <p:nvGrpSpPr>
          <p:cNvPr id="2" name="Group 1"/>
          <p:cNvGrpSpPr/>
          <p:nvPr/>
        </p:nvGrpSpPr>
        <p:grpSpPr>
          <a:xfrm>
            <a:off x="1884234" y="2034027"/>
            <a:ext cx="2259000" cy="567134"/>
            <a:chOff x="1884234" y="2034028"/>
            <a:chExt cx="2258999" cy="567135"/>
          </a:xfrm>
        </p:grpSpPr>
        <p:sp>
          <p:nvSpPr>
            <p:cNvPr id="5" name="TextBox 4"/>
            <p:cNvSpPr txBox="1"/>
            <p:nvPr/>
          </p:nvSpPr>
          <p:spPr>
            <a:xfrm>
              <a:off x="1884234" y="2231830"/>
              <a:ext cx="966881" cy="369333"/>
            </a:xfrm>
            <a:prstGeom prst="rect">
              <a:avLst/>
            </a:prstGeom>
            <a:noFill/>
          </p:spPr>
          <p:txBody>
            <a:bodyPr wrap="none" rtlCol="0">
              <a:spAutoFit/>
            </a:bodyPr>
            <a:lstStyle/>
            <a:p>
              <a:r>
                <a:rPr lang="en-US" b="1" dirty="0" smtClean="0"/>
                <a:t>Shoots</a:t>
              </a:r>
              <a:endParaRPr lang="en-US" b="1" dirty="0"/>
            </a:p>
          </p:txBody>
        </p:sp>
        <p:cxnSp>
          <p:nvCxnSpPr>
            <p:cNvPr id="7" name="Straight Arrow Connector 6"/>
            <p:cNvCxnSpPr/>
            <p:nvPr/>
          </p:nvCxnSpPr>
          <p:spPr>
            <a:xfrm flipV="1">
              <a:off x="2821146" y="2034028"/>
              <a:ext cx="1322087" cy="3435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1781504" y="2850775"/>
            <a:ext cx="1941048" cy="544436"/>
            <a:chOff x="1781504" y="2850776"/>
            <a:chExt cx="1941047" cy="544436"/>
          </a:xfrm>
        </p:grpSpPr>
        <p:cxnSp>
          <p:nvCxnSpPr>
            <p:cNvPr id="8" name="Straight Arrow Connector 7"/>
            <p:cNvCxnSpPr/>
            <p:nvPr/>
          </p:nvCxnSpPr>
          <p:spPr>
            <a:xfrm flipV="1">
              <a:off x="2665889" y="2850776"/>
              <a:ext cx="785226" cy="2908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2667000" y="3131931"/>
              <a:ext cx="1055551" cy="12028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781504" y="3025880"/>
              <a:ext cx="884220" cy="369332"/>
            </a:xfrm>
            <a:prstGeom prst="rect">
              <a:avLst/>
            </a:prstGeom>
            <a:noFill/>
          </p:spPr>
          <p:txBody>
            <a:bodyPr wrap="square" rtlCol="0">
              <a:spAutoFit/>
            </a:bodyPr>
            <a:lstStyle/>
            <a:p>
              <a:r>
                <a:rPr lang="en-US" b="1" dirty="0"/>
                <a:t>R</a:t>
              </a:r>
              <a:r>
                <a:rPr lang="en-US" b="1" dirty="0" smtClean="0"/>
                <a:t>oots</a:t>
              </a:r>
              <a:endParaRPr lang="en-US" b="1" dirty="0"/>
            </a:p>
          </p:txBody>
        </p:sp>
      </p:grpSp>
      <p:grpSp>
        <p:nvGrpSpPr>
          <p:cNvPr id="6" name="Group 5"/>
          <p:cNvGrpSpPr/>
          <p:nvPr/>
        </p:nvGrpSpPr>
        <p:grpSpPr>
          <a:xfrm>
            <a:off x="1799447" y="4084920"/>
            <a:ext cx="2468710" cy="369332"/>
            <a:chOff x="1799445" y="4084922"/>
            <a:chExt cx="2468709" cy="369332"/>
          </a:xfrm>
        </p:grpSpPr>
        <p:cxnSp>
          <p:nvCxnSpPr>
            <p:cNvPr id="9" name="Straight Arrow Connector 8"/>
            <p:cNvCxnSpPr/>
            <p:nvPr/>
          </p:nvCxnSpPr>
          <p:spPr>
            <a:xfrm flipV="1">
              <a:off x="3011434" y="4168207"/>
              <a:ext cx="1256720" cy="10699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799445" y="4084922"/>
              <a:ext cx="1274921" cy="369332"/>
            </a:xfrm>
            <a:prstGeom prst="rect">
              <a:avLst/>
            </a:prstGeom>
            <a:noFill/>
          </p:spPr>
          <p:txBody>
            <a:bodyPr wrap="none" rtlCol="0">
              <a:spAutoFit/>
            </a:bodyPr>
            <a:lstStyle/>
            <a:p>
              <a:r>
                <a:rPr lang="en-US" b="1" dirty="0"/>
                <a:t>R</a:t>
              </a:r>
              <a:r>
                <a:rPr lang="en-US" b="1" dirty="0" smtClean="0"/>
                <a:t>hizomes</a:t>
              </a:r>
              <a:endParaRPr lang="en-US" b="1" dirty="0"/>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Box 2"/>
          <p:cNvSpPr txBox="1">
            <a:spLocks noChangeArrowheads="1"/>
          </p:cNvSpPr>
          <p:nvPr/>
        </p:nvSpPr>
        <p:spPr bwMode="auto">
          <a:xfrm>
            <a:off x="2667000" y="6248401"/>
            <a:ext cx="3852300" cy="507813"/>
          </a:xfrm>
          <a:prstGeom prst="rect">
            <a:avLst/>
          </a:prstGeom>
          <a:noFill/>
          <a:ln w="9525">
            <a:noFill/>
            <a:miter lim="800000"/>
            <a:headEnd/>
            <a:tailEnd/>
          </a:ln>
        </p:spPr>
        <p:txBody>
          <a:bodyPr wrap="none" lIns="91422" tIns="45711" rIns="91422" bIns="45711">
            <a:prstTxWarp prst="textNoShape">
              <a:avLst/>
            </a:prstTxWarp>
            <a:spAutoFit/>
          </a:bodyPr>
          <a:lstStyle/>
          <a:p>
            <a:r>
              <a:rPr lang="en-US" sz="2700">
                <a:latin typeface="Book Antiqua" charset="0"/>
              </a:rPr>
              <a:t>A drawing of a seedling</a:t>
            </a:r>
          </a:p>
        </p:txBody>
      </p:sp>
      <p:sp>
        <p:nvSpPr>
          <p:cNvPr id="4" name="Title 3"/>
          <p:cNvSpPr>
            <a:spLocks noGrp="1"/>
          </p:cNvSpPr>
          <p:nvPr>
            <p:ph type="title"/>
          </p:nvPr>
        </p:nvSpPr>
        <p:spPr>
          <a:xfrm>
            <a:off x="457200" y="274639"/>
            <a:ext cx="8229600" cy="715961"/>
          </a:xfrm>
        </p:spPr>
        <p:txBody>
          <a:bodyPr>
            <a:normAutofit fontScale="90000"/>
          </a:bodyPr>
          <a:lstStyle/>
          <a:p>
            <a:pPr eaLnBrk="1" fontAlgn="auto" hangingPunct="1">
              <a:spcAft>
                <a:spcPts val="0"/>
              </a:spcAft>
              <a:defRPr/>
            </a:pPr>
            <a:r>
              <a:rPr lang="en-US" dirty="0" smtClean="0">
                <a:latin typeface="+mn-lt"/>
                <a:ea typeface="+mj-ea"/>
                <a:cs typeface="+mj-cs"/>
              </a:rPr>
              <a:t>Two Entwined Seedlings</a:t>
            </a:r>
            <a:endParaRPr lang="en-US" dirty="0">
              <a:latin typeface="+mn-lt"/>
              <a:ea typeface="+mj-ea"/>
              <a:cs typeface="+mj-cs"/>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7210" y="1143000"/>
            <a:ext cx="7809580" cy="5124566"/>
          </a:xfrm>
          <a:prstGeom prst="rect">
            <a:avLst/>
          </a:prstGeom>
          <a:ln>
            <a:noFill/>
          </a:ln>
          <a:effectLst>
            <a:softEdge rad="112500"/>
          </a:effectLst>
        </p:spPr>
      </p:pic>
      <p:cxnSp>
        <p:nvCxnSpPr>
          <p:cNvPr id="8" name="Straight Arrow Connector 7"/>
          <p:cNvCxnSpPr/>
          <p:nvPr/>
        </p:nvCxnSpPr>
        <p:spPr>
          <a:xfrm flipV="1">
            <a:off x="2061207" y="2438400"/>
            <a:ext cx="1367794" cy="34123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041015" y="4299589"/>
            <a:ext cx="1121034" cy="369314"/>
          </a:xfrm>
          <a:prstGeom prst="rect">
            <a:avLst/>
          </a:prstGeom>
          <a:noFill/>
        </p:spPr>
        <p:txBody>
          <a:bodyPr wrap="none" lIns="91422" tIns="45711" rIns="91422" bIns="45711" rtlCol="0">
            <a:spAutoFit/>
          </a:bodyPr>
          <a:lstStyle/>
          <a:p>
            <a:r>
              <a:rPr lang="en-US" dirty="0" smtClean="0"/>
              <a:t>rhizomes</a:t>
            </a:r>
            <a:endParaRPr lang="en-US" dirty="0"/>
          </a:p>
        </p:txBody>
      </p:sp>
      <p:cxnSp>
        <p:nvCxnSpPr>
          <p:cNvPr id="11" name="Straight Arrow Connector 10"/>
          <p:cNvCxnSpPr/>
          <p:nvPr/>
        </p:nvCxnSpPr>
        <p:spPr>
          <a:xfrm flipV="1">
            <a:off x="2144489" y="3581401"/>
            <a:ext cx="1894114" cy="79106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693716" y="4018502"/>
            <a:ext cx="697803" cy="369314"/>
          </a:xfrm>
          <a:prstGeom prst="rect">
            <a:avLst/>
          </a:prstGeom>
          <a:noFill/>
        </p:spPr>
        <p:txBody>
          <a:bodyPr wrap="none" lIns="91422" tIns="45711" rIns="91422" bIns="45711" rtlCol="0">
            <a:spAutoFit/>
          </a:bodyPr>
          <a:lstStyle/>
          <a:p>
            <a:r>
              <a:rPr lang="en-US" dirty="0" smtClean="0"/>
              <a:t>roots</a:t>
            </a:r>
            <a:endParaRPr lang="en-US" dirty="0"/>
          </a:p>
        </p:txBody>
      </p:sp>
      <p:cxnSp>
        <p:nvCxnSpPr>
          <p:cNvPr id="16" name="Straight Arrow Connector 15"/>
          <p:cNvCxnSpPr/>
          <p:nvPr/>
        </p:nvCxnSpPr>
        <p:spPr>
          <a:xfrm rot="10800000" flipV="1">
            <a:off x="5257802" y="4112200"/>
            <a:ext cx="1290176" cy="26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0800000" flipV="1">
            <a:off x="5029202" y="4320409"/>
            <a:ext cx="1477136" cy="5563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067864" y="2952862"/>
            <a:ext cx="2656536" cy="62853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2296889" y="4419601"/>
            <a:ext cx="2656114" cy="10526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124295" y="2665121"/>
            <a:ext cx="864729" cy="369314"/>
          </a:xfrm>
          <a:prstGeom prst="rect">
            <a:avLst/>
          </a:prstGeom>
          <a:noFill/>
        </p:spPr>
        <p:txBody>
          <a:bodyPr wrap="none" lIns="91422" tIns="45711" rIns="91422" bIns="45711" rtlCol="0">
            <a:spAutoFit/>
          </a:bodyPr>
          <a:lstStyle/>
          <a:p>
            <a:r>
              <a:rPr lang="en-US" dirty="0" smtClean="0"/>
              <a:t>shoots</a:t>
            </a:r>
            <a:endParaRPr lang="en-US"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424426" y="1219200"/>
            <a:ext cx="6196728" cy="4648200"/>
          </a:xfrm>
          <a:prstGeom prst="rect">
            <a:avLst/>
          </a:prstGeom>
          <a:noFill/>
          <a:ln w="9525">
            <a:noFill/>
            <a:miter lim="800000"/>
            <a:headEnd/>
            <a:tailEnd/>
          </a:ln>
        </p:spPr>
      </p:pic>
      <p:sp>
        <p:nvSpPr>
          <p:cNvPr id="93187" name="TextBox 2"/>
          <p:cNvSpPr txBox="1">
            <a:spLocks noChangeArrowheads="1"/>
          </p:cNvSpPr>
          <p:nvPr/>
        </p:nvSpPr>
        <p:spPr bwMode="auto">
          <a:xfrm>
            <a:off x="152400" y="5903914"/>
            <a:ext cx="8991600" cy="923312"/>
          </a:xfrm>
          <a:prstGeom prst="rect">
            <a:avLst/>
          </a:prstGeom>
          <a:noFill/>
          <a:ln w="9525">
            <a:noFill/>
            <a:miter lim="800000"/>
            <a:headEnd/>
            <a:tailEnd/>
          </a:ln>
        </p:spPr>
        <p:txBody>
          <a:bodyPr lIns="91422" tIns="45711" rIns="91422" bIns="45711">
            <a:prstTxWarp prst="textNoShape">
              <a:avLst/>
            </a:prstTxWarp>
            <a:spAutoFit/>
          </a:bodyPr>
          <a:lstStyle/>
          <a:p>
            <a:pPr algn="ctr"/>
            <a:r>
              <a:rPr lang="en-US" sz="2700">
                <a:latin typeface="Book Antiqua" charset="0"/>
              </a:rPr>
              <a:t>Seedlings can be raised in baby food jars with a special top called a magenta cap.</a:t>
            </a:r>
          </a:p>
        </p:txBody>
      </p:sp>
      <p:sp>
        <p:nvSpPr>
          <p:cNvPr id="4" name="Title 3"/>
          <p:cNvSpPr>
            <a:spLocks noGrp="1"/>
          </p:cNvSpPr>
          <p:nvPr>
            <p:ph type="title"/>
          </p:nvPr>
        </p:nvSpPr>
        <p:spPr>
          <a:xfrm>
            <a:off x="457200" y="274639"/>
            <a:ext cx="8229600" cy="715961"/>
          </a:xfrm>
        </p:spPr>
        <p:txBody>
          <a:bodyPr>
            <a:normAutofit fontScale="90000"/>
          </a:bodyPr>
          <a:lstStyle/>
          <a:p>
            <a:pPr eaLnBrk="1" fontAlgn="auto" hangingPunct="1">
              <a:spcAft>
                <a:spcPts val="0"/>
              </a:spcAft>
              <a:defRPr/>
            </a:pPr>
            <a:r>
              <a:rPr lang="en-US" dirty="0" smtClean="0">
                <a:latin typeface="+mn-lt"/>
                <a:ea typeface="+mj-ea"/>
                <a:cs typeface="+mj-cs"/>
              </a:rPr>
              <a:t>Economizing on Culture Containers</a:t>
            </a:r>
            <a:endParaRPr lang="en-US" dirty="0">
              <a:latin typeface="+mn-lt"/>
              <a:ea typeface="+mj-ea"/>
              <a:cs typeface="+mj-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descr="\\fsvr\faculty$\pfaletra\Desktop\All Folders Faletra\A Main Folder\Lady Slippers Scans\electron micrograph of slipper shoot and rhizom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914400"/>
            <a:ext cx="8474076" cy="5562600"/>
          </a:xfrm>
          <a:prstGeom prst="rect">
            <a:avLst/>
          </a:prstGeom>
          <a:noFill/>
          <a:ln w="9525">
            <a:noFill/>
            <a:miter lim="800000"/>
            <a:headEnd/>
            <a:tailEnd/>
          </a:ln>
        </p:spPr>
      </p:pic>
      <p:sp>
        <p:nvSpPr>
          <p:cNvPr id="3" name="Title 2"/>
          <p:cNvSpPr>
            <a:spLocks noGrp="1"/>
          </p:cNvSpPr>
          <p:nvPr>
            <p:ph type="title"/>
          </p:nvPr>
        </p:nvSpPr>
        <p:spPr>
          <a:xfrm>
            <a:off x="457200" y="152400"/>
            <a:ext cx="8229600" cy="609600"/>
          </a:xfrm>
        </p:spPr>
        <p:txBody>
          <a:bodyPr>
            <a:normAutofit fontScale="90000"/>
          </a:bodyPr>
          <a:lstStyle/>
          <a:p>
            <a:pPr eaLnBrk="1" fontAlgn="auto" hangingPunct="1">
              <a:spcAft>
                <a:spcPts val="0"/>
              </a:spcAft>
              <a:defRPr/>
            </a:pPr>
            <a:r>
              <a:rPr lang="en-US" dirty="0" smtClean="0">
                <a:latin typeface="+mn-lt"/>
                <a:ea typeface="+mj-ea"/>
                <a:cs typeface="+mj-cs"/>
              </a:rPr>
              <a:t>Scanning Electron micrograph</a:t>
            </a:r>
            <a:endParaRPr lang="en-US" dirty="0">
              <a:latin typeface="+mn-lt"/>
              <a:ea typeface="+mj-ea"/>
              <a:cs typeface="+mj-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72175"/>
            <a:ext cx="8229600" cy="487361"/>
          </a:xfrm>
        </p:spPr>
        <p:txBody>
          <a:bodyPr>
            <a:normAutofit fontScale="90000"/>
          </a:bodyPr>
          <a:lstStyle/>
          <a:p>
            <a:pPr eaLnBrk="1" fontAlgn="auto" hangingPunct="1">
              <a:spcAft>
                <a:spcPts val="0"/>
              </a:spcAft>
              <a:defRPr/>
            </a:pPr>
            <a:r>
              <a:rPr lang="en-US" dirty="0" smtClean="0">
                <a:latin typeface="+mn-lt"/>
                <a:ea typeface="+mj-ea"/>
                <a:cs typeface="+mj-cs"/>
              </a:rPr>
              <a:t>Showy slipper seedlings are available at our poster</a:t>
            </a:r>
            <a:endParaRPr lang="en-US" dirty="0">
              <a:latin typeface="+mn-lt"/>
              <a:ea typeface="+mj-ea"/>
              <a:cs typeface="+mj-cs"/>
            </a:endParaRPr>
          </a:p>
        </p:txBody>
      </p:sp>
      <p:pic>
        <p:nvPicPr>
          <p:cNvPr id="14" name="Picture 3" descr="IMG_0748.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880851" y="2895600"/>
            <a:ext cx="3967622" cy="3474720"/>
          </a:xfrm>
          <a:prstGeom prst="rect">
            <a:avLst/>
          </a:prstGeom>
          <a:noFill/>
          <a:ln w="9525">
            <a:noFill/>
            <a:miter lim="800000"/>
            <a:headEnd/>
            <a:tailEnd/>
          </a:ln>
        </p:spPr>
      </p:pic>
      <p:pic>
        <p:nvPicPr>
          <p:cNvPr id="1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283781" y="1481972"/>
            <a:ext cx="4392114" cy="3840480"/>
          </a:xfrm>
          <a:prstGeom prst="rect">
            <a:avLst/>
          </a:prstGeom>
          <a:noFill/>
          <a:ln w="9525">
            <a:noFill/>
            <a:miter lim="800000"/>
            <a:headEnd/>
            <a:tailEnd/>
          </a:ln>
        </p:spPr>
      </p:pic>
    </p:spTree>
    <p:extLst>
      <p:ext uri="{BB962C8B-B14F-4D97-AF65-F5344CB8AC3E}">
        <p14:creationId xmlns:p14="http://schemas.microsoft.com/office/powerpoint/2010/main" val="86371246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9100" y="52607"/>
            <a:ext cx="8229600" cy="639761"/>
          </a:xfrm>
        </p:spPr>
        <p:txBody>
          <a:bodyPr>
            <a:normAutofit fontScale="90000"/>
          </a:bodyPr>
          <a:lstStyle/>
          <a:p>
            <a:pPr eaLnBrk="1" fontAlgn="auto" hangingPunct="1">
              <a:spcAft>
                <a:spcPts val="0"/>
              </a:spcAft>
              <a:defRPr/>
            </a:pPr>
            <a:r>
              <a:rPr lang="en-US" dirty="0" smtClean="0">
                <a:latin typeface="+mn-lt"/>
                <a:ea typeface="+mj-ea"/>
                <a:cs typeface="+mj-cs"/>
              </a:rPr>
              <a:t>Getting ready for </a:t>
            </a:r>
            <a:r>
              <a:rPr lang="en-US" dirty="0" err="1" smtClean="0">
                <a:latin typeface="+mn-lt"/>
                <a:ea typeface="+mj-ea"/>
                <a:cs typeface="+mj-cs"/>
              </a:rPr>
              <a:t>vernalization</a:t>
            </a:r>
            <a:r>
              <a:rPr lang="en-US" dirty="0" smtClean="0">
                <a:latin typeface="+mn-lt"/>
                <a:ea typeface="+mj-ea"/>
                <a:cs typeface="+mj-cs"/>
              </a:rPr>
              <a:t>. . .</a:t>
            </a:r>
            <a:endParaRPr lang="en-US" dirty="0">
              <a:latin typeface="+mn-lt"/>
              <a:ea typeface="+mj-ea"/>
              <a:cs typeface="+mj-cs"/>
            </a:endParaRPr>
          </a:p>
        </p:txBody>
      </p:sp>
      <p:pic>
        <p:nvPicPr>
          <p:cNvPr id="9728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741582"/>
            <a:ext cx="6781800" cy="731837"/>
          </a:xfrm>
          <a:prstGeom prst="rect">
            <a:avLst/>
          </a:prstGeom>
          <a:noFill/>
          <a:ln w="9525">
            <a:noFill/>
            <a:miter lim="800000"/>
            <a:headEnd/>
            <a:tailEnd/>
          </a:ln>
        </p:spPr>
      </p:pic>
      <p:pic>
        <p:nvPicPr>
          <p:cNvPr id="7"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371040" y="2076450"/>
            <a:ext cx="4374384" cy="3474720"/>
          </a:xfrm>
          <a:prstGeom prst="rect">
            <a:avLst/>
          </a:prstGeom>
          <a:noFill/>
          <a:ln w="9525">
            <a:noFill/>
            <a:miter lim="800000"/>
            <a:headEnd/>
            <a:tailEnd/>
          </a:ln>
        </p:spPr>
      </p:pic>
      <p:sp>
        <p:nvSpPr>
          <p:cNvPr id="3" name="AutoShape 2" descr="https://mail.google.com/mail/u/0/?ui=2&amp;ik=83b1eec957&amp;view=fimg&amp;th=14b190df0185c2a7&amp;attid=0.1.1&amp;disp=emb&amp;attbid=ANGjdJ-hGuHTlzlF7N5BR2Ne78iwf6z3Jzfkiyo53Nv2KKXftybviuHfS2oL43Tn9Oo71uGOM_yzyiWK73O8gK2heGo2N5_WQ2jxQuqexWiQWxJh7EvooWUPHQPL55k&amp;sz=w960-h1280&amp;ats=1422069047297&amp;rm=14b190df0185c2a7&amp;zw&amp;atsh=1"/>
          <p:cNvSpPr>
            <a:spLocks noChangeAspect="1" noChangeArrowheads="1"/>
          </p:cNvSpPr>
          <p:nvPr/>
        </p:nvSpPr>
        <p:spPr bwMode="auto">
          <a:xfrm>
            <a:off x="155576"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2" tIns="45711" rIns="91422" bIns="45711"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22630" y="1612941"/>
            <a:ext cx="3703320" cy="4937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819650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descr="IMG_1287.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10571" y="0"/>
            <a:ext cx="5122862" cy="685800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IMG_099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9550" y="170796"/>
            <a:ext cx="8724900" cy="6516409"/>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descr="IMG_149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412" y="166211"/>
            <a:ext cx="8737176" cy="6525578"/>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DSC_009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9144000" cy="6121401"/>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715961"/>
          </a:xfrm>
        </p:spPr>
        <p:txBody>
          <a:bodyPr>
            <a:normAutofit fontScale="90000"/>
          </a:bodyPr>
          <a:lstStyle/>
          <a:p>
            <a:pPr eaLnBrk="1" fontAlgn="auto" hangingPunct="1">
              <a:spcAft>
                <a:spcPts val="0"/>
              </a:spcAft>
              <a:defRPr/>
            </a:pPr>
            <a:r>
              <a:rPr lang="en-US" dirty="0" smtClean="0">
                <a:latin typeface="+mn-lt"/>
                <a:ea typeface="+mj-ea"/>
                <a:cs typeface="+mj-cs"/>
              </a:rPr>
              <a:t>Dirt</a:t>
            </a:r>
            <a:endParaRPr lang="en-US" dirty="0">
              <a:latin typeface="+mn-lt"/>
              <a:ea typeface="+mj-ea"/>
              <a:cs typeface="+mj-cs"/>
            </a:endParaRPr>
          </a:p>
        </p:txBody>
      </p:sp>
      <p:pic>
        <p:nvPicPr>
          <p:cNvPr id="105475"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998538"/>
            <a:ext cx="7467600" cy="5576888"/>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IMG_0213.JPG"/>
          <p:cNvPicPr>
            <a:picLocks noChangeAspect="1"/>
          </p:cNvPicPr>
          <p:nvPr/>
        </p:nvPicPr>
        <p:blipFill>
          <a:blip r:embed="rId3"/>
          <a:srcRect/>
          <a:stretch>
            <a:fillRect/>
          </a:stretch>
        </p:blipFill>
        <p:spPr bwMode="auto">
          <a:xfrm>
            <a:off x="820633" y="381435"/>
            <a:ext cx="7301210" cy="4719773"/>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0" y="609600"/>
            <a:ext cx="2438400" cy="762000"/>
          </a:xfrm>
        </p:spPr>
        <p:txBody>
          <a:bodyPr/>
          <a:lstStyle/>
          <a:p>
            <a:pPr>
              <a:defRPr/>
            </a:pPr>
            <a:r>
              <a:rPr lang="en-US" dirty="0" smtClean="0">
                <a:latin typeface="+mn-lt"/>
              </a:rPr>
              <a:t>Soil-less</a:t>
            </a:r>
            <a:endParaRPr lang="en-US" dirty="0">
              <a:latin typeface="+mn-lt"/>
            </a:endParaRPr>
          </a:p>
        </p:txBody>
      </p:sp>
      <p:pic>
        <p:nvPicPr>
          <p:cNvPr id="108547" name="Picture 2" descr="photo 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152400"/>
            <a:ext cx="4724400" cy="4724400"/>
          </a:xfrm>
          <a:prstGeom prst="rect">
            <a:avLst/>
          </a:prstGeom>
          <a:noFill/>
          <a:ln w="9525">
            <a:noFill/>
            <a:miter lim="800000"/>
            <a:headEnd/>
            <a:tailEnd/>
          </a:ln>
        </p:spPr>
      </p:pic>
      <p:pic>
        <p:nvPicPr>
          <p:cNvPr id="108548" name="Picture 3" descr="IMG_0748.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38600" y="2895600"/>
            <a:ext cx="4876800" cy="365760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In Agar</a:t>
            </a:r>
            <a:endParaRPr lang="en-US" dirty="0"/>
          </a:p>
        </p:txBody>
      </p:sp>
      <p:pic>
        <p:nvPicPr>
          <p:cNvPr id="110595"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fsvr\faculty$\pfaletra\Desktop\All Folders Faletra\A Main Folder\biology images\plants\P101053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288" y="12700"/>
            <a:ext cx="9144000" cy="6845301"/>
          </a:xfrm>
          <a:prstGeom prst="rect">
            <a:avLst/>
          </a:prstGeom>
          <a:noFill/>
          <a:ln w="9525">
            <a:noFill/>
            <a:miter lim="800000"/>
            <a:headEnd/>
            <a:tailEnd/>
          </a:ln>
        </p:spPr>
      </p:pic>
      <p:pic>
        <p:nvPicPr>
          <p:cNvPr id="11264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19177" y="152400"/>
            <a:ext cx="7134226" cy="733425"/>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1" descr="IMG_056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2438400"/>
            <a:ext cx="4191000" cy="4191000"/>
          </a:xfrm>
          <a:prstGeom prst="rect">
            <a:avLst/>
          </a:prstGeom>
          <a:noFill/>
          <a:ln w="9525">
            <a:noFill/>
            <a:miter lim="800000"/>
            <a:headEnd/>
            <a:tailEnd/>
          </a:ln>
        </p:spPr>
      </p:pic>
      <p:pic>
        <p:nvPicPr>
          <p:cNvPr id="122883" name="Picture 2" descr="IMG_0564.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1" y="228601"/>
            <a:ext cx="4325938" cy="4325938"/>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mn-lt"/>
              </a:rPr>
              <a:t>Creating a Fen</a:t>
            </a:r>
            <a:endParaRPr lang="en-US" dirty="0">
              <a:latin typeface="+mn-lt"/>
            </a:endParaRPr>
          </a:p>
        </p:txBody>
      </p:sp>
      <p:pic>
        <p:nvPicPr>
          <p:cNvPr id="124931" name="Picture 2" descr="IMG_029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10571" y="0"/>
            <a:ext cx="5122862" cy="685800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500" y="142875"/>
            <a:ext cx="8763000" cy="657225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1" descr="PB170267.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52400"/>
            <a:ext cx="9144000" cy="685800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 descr="PB170266.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71450"/>
            <a:ext cx="8686800" cy="651510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Imag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grpSp>
        <p:nvGrpSpPr>
          <p:cNvPr id="14" name="Group 13"/>
          <p:cNvGrpSpPr/>
          <p:nvPr/>
        </p:nvGrpSpPr>
        <p:grpSpPr>
          <a:xfrm>
            <a:off x="146618" y="2779639"/>
            <a:ext cx="2216484" cy="567929"/>
            <a:chOff x="146617" y="2779639"/>
            <a:chExt cx="2216483" cy="567929"/>
          </a:xfrm>
        </p:grpSpPr>
        <p:sp>
          <p:nvSpPr>
            <p:cNvPr id="3" name="TextBox 2"/>
            <p:cNvSpPr txBox="1"/>
            <p:nvPr/>
          </p:nvSpPr>
          <p:spPr>
            <a:xfrm>
              <a:off x="146617" y="2901292"/>
              <a:ext cx="1020989" cy="446276"/>
            </a:xfrm>
            <a:prstGeom prst="rect">
              <a:avLst/>
            </a:prstGeom>
            <a:noFill/>
          </p:spPr>
          <p:txBody>
            <a:bodyPr wrap="none" rtlCol="0">
              <a:spAutoFit/>
            </a:bodyPr>
            <a:lstStyle/>
            <a:p>
              <a:r>
                <a:rPr lang="en-US" sz="2300" b="1" dirty="0">
                  <a:solidFill>
                    <a:schemeClr val="bg1"/>
                  </a:solidFill>
                </a:rPr>
                <a:t>Ovary</a:t>
              </a:r>
            </a:p>
          </p:txBody>
        </p:sp>
        <p:cxnSp>
          <p:nvCxnSpPr>
            <p:cNvPr id="9" name="Straight Arrow Connector 8"/>
            <p:cNvCxnSpPr>
              <a:stCxn id="3" idx="3"/>
            </p:cNvCxnSpPr>
            <p:nvPr/>
          </p:nvCxnSpPr>
          <p:spPr>
            <a:xfrm flipV="1">
              <a:off x="1167606" y="2779639"/>
              <a:ext cx="1195494" cy="344791"/>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4526815" y="6277612"/>
            <a:ext cx="3655550" cy="640081"/>
            <a:chOff x="4526814" y="6277611"/>
            <a:chExt cx="3655550" cy="640081"/>
          </a:xfrm>
        </p:grpSpPr>
        <p:sp>
          <p:nvSpPr>
            <p:cNvPr id="7" name="TextBox 6"/>
            <p:cNvSpPr txBox="1"/>
            <p:nvPr/>
          </p:nvSpPr>
          <p:spPr>
            <a:xfrm>
              <a:off x="4526814" y="6471416"/>
              <a:ext cx="1085942" cy="446276"/>
            </a:xfrm>
            <a:prstGeom prst="rect">
              <a:avLst/>
            </a:prstGeom>
            <a:noFill/>
          </p:spPr>
          <p:txBody>
            <a:bodyPr wrap="none" rtlCol="0">
              <a:spAutoFit/>
            </a:bodyPr>
            <a:lstStyle/>
            <a:p>
              <a:r>
                <a:rPr lang="en-US" sz="2300" b="1" dirty="0">
                  <a:solidFill>
                    <a:schemeClr val="bg1"/>
                  </a:solidFill>
                </a:rPr>
                <a:t>Pouch</a:t>
              </a:r>
            </a:p>
          </p:txBody>
        </p:sp>
        <p:cxnSp>
          <p:nvCxnSpPr>
            <p:cNvPr id="10" name="Straight Arrow Connector 9"/>
            <p:cNvCxnSpPr>
              <a:stCxn id="7" idx="3"/>
            </p:cNvCxnSpPr>
            <p:nvPr/>
          </p:nvCxnSpPr>
          <p:spPr>
            <a:xfrm flipV="1">
              <a:off x="5612756" y="6277611"/>
              <a:ext cx="2569608" cy="416943"/>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2945916" y="4736835"/>
            <a:ext cx="2967040" cy="1203028"/>
            <a:chOff x="2945916" y="4736837"/>
            <a:chExt cx="2967039" cy="1203028"/>
          </a:xfrm>
        </p:grpSpPr>
        <p:sp>
          <p:nvSpPr>
            <p:cNvPr id="6" name="TextBox 5"/>
            <p:cNvSpPr txBox="1"/>
            <p:nvPr/>
          </p:nvSpPr>
          <p:spPr>
            <a:xfrm>
              <a:off x="2945916" y="5493589"/>
              <a:ext cx="1692408" cy="446276"/>
            </a:xfrm>
            <a:prstGeom prst="rect">
              <a:avLst/>
            </a:prstGeom>
            <a:noFill/>
          </p:spPr>
          <p:txBody>
            <a:bodyPr wrap="none" rtlCol="0">
              <a:spAutoFit/>
            </a:bodyPr>
            <a:lstStyle/>
            <a:p>
              <a:r>
                <a:rPr lang="en-US" sz="2300" b="1" dirty="0" err="1">
                  <a:solidFill>
                    <a:schemeClr val="bg1"/>
                  </a:solidFill>
                </a:rPr>
                <a:t>Staminode</a:t>
              </a:r>
              <a:endParaRPr lang="en-US" sz="2300" b="1" dirty="0">
                <a:solidFill>
                  <a:schemeClr val="bg1"/>
                </a:solidFill>
              </a:endParaRPr>
            </a:p>
          </p:txBody>
        </p:sp>
        <p:cxnSp>
          <p:nvCxnSpPr>
            <p:cNvPr id="11" name="Straight Arrow Connector 10"/>
            <p:cNvCxnSpPr/>
            <p:nvPr/>
          </p:nvCxnSpPr>
          <p:spPr>
            <a:xfrm flipV="1">
              <a:off x="4648200" y="4736837"/>
              <a:ext cx="1264755" cy="901963"/>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1636140" y="3768649"/>
            <a:ext cx="3735488" cy="1534299"/>
            <a:chOff x="1636140" y="3768648"/>
            <a:chExt cx="3735488" cy="1534299"/>
          </a:xfrm>
        </p:grpSpPr>
        <p:sp>
          <p:nvSpPr>
            <p:cNvPr id="5" name="TextBox 4"/>
            <p:cNvSpPr txBox="1"/>
            <p:nvPr/>
          </p:nvSpPr>
          <p:spPr>
            <a:xfrm>
              <a:off x="1636140" y="4856671"/>
              <a:ext cx="1168033" cy="446276"/>
            </a:xfrm>
            <a:prstGeom prst="rect">
              <a:avLst/>
            </a:prstGeom>
            <a:noFill/>
          </p:spPr>
          <p:txBody>
            <a:bodyPr wrap="none" rtlCol="0">
              <a:spAutoFit/>
            </a:bodyPr>
            <a:lstStyle/>
            <a:p>
              <a:r>
                <a:rPr lang="en-US" sz="2300" b="1" dirty="0">
                  <a:solidFill>
                    <a:schemeClr val="bg1"/>
                  </a:solidFill>
                </a:rPr>
                <a:t>Stigma</a:t>
              </a:r>
            </a:p>
          </p:txBody>
        </p:sp>
        <p:cxnSp>
          <p:nvCxnSpPr>
            <p:cNvPr id="12" name="Straight Arrow Connector 11"/>
            <p:cNvCxnSpPr/>
            <p:nvPr/>
          </p:nvCxnSpPr>
          <p:spPr>
            <a:xfrm flipV="1">
              <a:off x="2819400" y="3768648"/>
              <a:ext cx="2552228" cy="1260552"/>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1226388" y="3508383"/>
            <a:ext cx="3260380" cy="1077134"/>
            <a:chOff x="1226388" y="3508382"/>
            <a:chExt cx="3260379" cy="1077135"/>
          </a:xfrm>
        </p:grpSpPr>
        <p:sp>
          <p:nvSpPr>
            <p:cNvPr id="4" name="TextBox 3"/>
            <p:cNvSpPr txBox="1"/>
            <p:nvPr/>
          </p:nvSpPr>
          <p:spPr>
            <a:xfrm>
              <a:off x="1226388" y="4139241"/>
              <a:ext cx="1069668" cy="446276"/>
            </a:xfrm>
            <a:prstGeom prst="rect">
              <a:avLst/>
            </a:prstGeom>
            <a:noFill/>
          </p:spPr>
          <p:txBody>
            <a:bodyPr wrap="none" rtlCol="0">
              <a:spAutoFit/>
            </a:bodyPr>
            <a:lstStyle/>
            <a:p>
              <a:r>
                <a:rPr lang="en-US" sz="2300" b="1" dirty="0">
                  <a:solidFill>
                    <a:schemeClr val="bg1"/>
                  </a:solidFill>
                </a:rPr>
                <a:t>Pollen </a:t>
              </a:r>
            </a:p>
          </p:txBody>
        </p:sp>
        <p:cxnSp>
          <p:nvCxnSpPr>
            <p:cNvPr id="13" name="Straight Arrow Connector 12"/>
            <p:cNvCxnSpPr/>
            <p:nvPr/>
          </p:nvCxnSpPr>
          <p:spPr>
            <a:xfrm flipV="1">
              <a:off x="2362200" y="3508382"/>
              <a:ext cx="2124567" cy="835018"/>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03 Eshqua Bog 12-3-11.jpg"/>
          <p:cNvPicPr>
            <a:picLocks noChangeAspect="1"/>
          </p:cNvPicPr>
          <p:nvPr/>
        </p:nvPicPr>
        <p:blipFill>
          <a:blip r:embed="rId3"/>
          <a:srcRect/>
          <a:stretch>
            <a:fillRect/>
          </a:stretch>
        </p:blipFill>
        <p:spPr bwMode="auto">
          <a:xfrm>
            <a:off x="-25400" y="381000"/>
            <a:ext cx="9123364" cy="6081713"/>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8095"/>
            <a:ext cx="8229600" cy="563561"/>
          </a:xfrm>
        </p:spPr>
        <p:txBody>
          <a:bodyPr>
            <a:normAutofit fontScale="90000"/>
          </a:bodyPr>
          <a:lstStyle/>
          <a:p>
            <a:pPr eaLnBrk="1" fontAlgn="auto" hangingPunct="1">
              <a:spcAft>
                <a:spcPts val="0"/>
              </a:spcAft>
              <a:defRPr/>
            </a:pPr>
            <a:r>
              <a:rPr lang="en-US" dirty="0" smtClean="0">
                <a:latin typeface="+mn-lt"/>
                <a:ea typeface="+mj-ea"/>
                <a:cs typeface="+mj-cs"/>
              </a:rPr>
              <a:t>Locating a home-made fen</a:t>
            </a:r>
            <a:endParaRPr lang="en-US" dirty="0">
              <a:latin typeface="+mn-lt"/>
              <a:ea typeface="+mj-ea"/>
              <a:cs typeface="+mj-cs"/>
            </a:endParaRPr>
          </a:p>
        </p:txBody>
      </p:sp>
      <p:sp>
        <p:nvSpPr>
          <p:cNvPr id="116739" name="Content Placeholder 4"/>
          <p:cNvSpPr>
            <a:spLocks noGrp="1"/>
          </p:cNvSpPr>
          <p:nvPr>
            <p:ph sz="half" idx="1"/>
          </p:nvPr>
        </p:nvSpPr>
        <p:spPr>
          <a:xfrm>
            <a:off x="457200" y="1219201"/>
            <a:ext cx="4038600" cy="4906963"/>
          </a:xfrm>
        </p:spPr>
        <p:txBody>
          <a:bodyPr/>
          <a:lstStyle/>
          <a:p>
            <a:pPr lvl="1" eaLnBrk="1" hangingPunct="1"/>
            <a:r>
              <a:rPr lang="en-US" dirty="0" smtClean="0"/>
              <a:t>damp </a:t>
            </a:r>
            <a:r>
              <a:rPr lang="en-US" dirty="0"/>
              <a:t>area </a:t>
            </a:r>
          </a:p>
          <a:p>
            <a:pPr lvl="1" eaLnBrk="1" hangingPunct="1"/>
            <a:r>
              <a:rPr lang="en-US" dirty="0"/>
              <a:t>~ 6 hrs direct sunlight </a:t>
            </a:r>
          </a:p>
          <a:p>
            <a:pPr lvl="1" eaLnBrk="1" hangingPunct="1"/>
            <a:r>
              <a:rPr lang="en-US" dirty="0" smtClean="0"/>
              <a:t>sweet </a:t>
            </a:r>
            <a:r>
              <a:rPr lang="en-US" dirty="0"/>
              <a:t>soil pH ~ 7 </a:t>
            </a:r>
          </a:p>
          <a:p>
            <a:pPr lvl="1" eaLnBrk="1" hangingPunct="1"/>
            <a:r>
              <a:rPr lang="en-US" dirty="0"/>
              <a:t>ground cover of sphagnum moss and </a:t>
            </a:r>
            <a:r>
              <a:rPr lang="en-US" dirty="0" smtClean="0"/>
              <a:t>ferns (nice to have)</a:t>
            </a:r>
            <a:endParaRPr lang="en-US" dirty="0"/>
          </a:p>
        </p:txBody>
      </p:sp>
      <p:pic>
        <p:nvPicPr>
          <p:cNvPr id="11674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1076325"/>
            <a:ext cx="3352800" cy="5005388"/>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1" descr="10 Our Fen.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531019"/>
            <a:ext cx="8686800" cy="5795963"/>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1" descr="IMG_1657.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500" y="156569"/>
            <a:ext cx="8763000" cy="6544866"/>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1" descr="cold frm 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85802"/>
            <a:ext cx="10244826" cy="1371600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269" y="50806"/>
            <a:ext cx="8652934" cy="863601"/>
          </a:xfrm>
          <a:prstGeom prst="rect">
            <a:avLst/>
          </a:prstGeom>
        </p:spPr>
        <p:txBody>
          <a:bodyPr vert="horz" lIns="91422" tIns="45711" rIns="91422" bIns="45711" anchor="ctr">
            <a:normAutofit fontScale="97500"/>
            <a:scene3d>
              <a:camera prst="orthographicFront"/>
              <a:lightRig rig="soft" dir="t">
                <a:rot lat="0" lon="0" rev="16800000"/>
              </a:lightRig>
            </a:scene3d>
            <a:sp3d prstMaterial="softEdge">
              <a:bevelT w="38100" h="38100"/>
            </a:sp3d>
          </a:bodyPr>
          <a:lstStyle>
            <a:lvl1pPr algn="ctr" eaLnBrk="1" fontAlgn="auto" hangingPunct="1">
              <a:spcAft>
                <a:spcPts val="0"/>
              </a:spcAft>
              <a:defRPr sz="4100" b="1">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n-lt"/>
                <a:ea typeface="+mj-ea"/>
                <a:cs typeface="+mj-cs"/>
              </a:defRPr>
            </a:lvl1pPr>
            <a:lvl2pPr algn="ctr" eaLnBrk="0" hangingPunct="0">
              <a:defRPr sz="4100" b="1">
                <a:latin typeface="Lucida Sans" charset="0"/>
                <a:ea typeface="ＭＳ Ｐゴシック" charset="0"/>
                <a:cs typeface="ＭＳ Ｐゴシック" charset="0"/>
              </a:defRPr>
            </a:lvl2pPr>
            <a:lvl3pPr algn="ctr" eaLnBrk="0" hangingPunct="0">
              <a:defRPr sz="4100" b="1">
                <a:latin typeface="Lucida Sans" charset="0"/>
                <a:ea typeface="ＭＳ Ｐゴシック" charset="0"/>
                <a:cs typeface="ＭＳ Ｐゴシック" charset="0"/>
              </a:defRPr>
            </a:lvl3pPr>
            <a:lvl4pPr algn="ctr" eaLnBrk="0" hangingPunct="0">
              <a:defRPr sz="4100" b="1">
                <a:latin typeface="Lucida Sans" charset="0"/>
                <a:ea typeface="ＭＳ Ｐゴシック" charset="0"/>
                <a:cs typeface="ＭＳ Ｐゴシック" charset="0"/>
              </a:defRPr>
            </a:lvl4pPr>
            <a:lvl5pPr algn="ctr" eaLnBrk="0" hangingPunct="0">
              <a:defRPr sz="4100" b="1">
                <a:latin typeface="Lucida Sans" charset="0"/>
                <a:ea typeface="ＭＳ Ｐゴシック" charset="0"/>
                <a:cs typeface="ＭＳ Ｐゴシック" charset="0"/>
              </a:defRPr>
            </a:lvl5pPr>
            <a:lvl6pPr marL="457200" algn="ctr" fontAlgn="base">
              <a:spcBef>
                <a:spcPct val="0"/>
              </a:spcBef>
              <a:spcAft>
                <a:spcPct val="0"/>
              </a:spcAft>
              <a:defRPr sz="4100" b="1">
                <a:latin typeface="Lucida Sans" charset="0"/>
                <a:ea typeface="ＭＳ Ｐゴシック" charset="0"/>
              </a:defRPr>
            </a:lvl6pPr>
            <a:lvl7pPr marL="914400" algn="ctr" fontAlgn="base">
              <a:spcBef>
                <a:spcPct val="0"/>
              </a:spcBef>
              <a:spcAft>
                <a:spcPct val="0"/>
              </a:spcAft>
              <a:defRPr sz="4100" b="1">
                <a:latin typeface="Lucida Sans" charset="0"/>
                <a:ea typeface="ＭＳ Ｐゴシック" charset="0"/>
              </a:defRPr>
            </a:lvl7pPr>
            <a:lvl8pPr marL="1371600" algn="ctr" fontAlgn="base">
              <a:spcBef>
                <a:spcPct val="0"/>
              </a:spcBef>
              <a:spcAft>
                <a:spcPct val="0"/>
              </a:spcAft>
              <a:defRPr sz="4100" b="1">
                <a:latin typeface="Lucida Sans" charset="0"/>
                <a:ea typeface="ＭＳ Ｐゴシック" charset="0"/>
              </a:defRPr>
            </a:lvl8pPr>
            <a:lvl9pPr marL="1828800" algn="ctr" fontAlgn="base">
              <a:spcBef>
                <a:spcPct val="0"/>
              </a:spcBef>
              <a:spcAft>
                <a:spcPct val="0"/>
              </a:spcAft>
              <a:defRPr sz="4100" b="1">
                <a:latin typeface="Lucida Sans" charset="0"/>
                <a:ea typeface="ＭＳ Ｐゴシック" charset="0"/>
              </a:defRPr>
            </a:lvl9pPr>
          </a:lstStyle>
          <a:p>
            <a:r>
              <a:rPr lang="en-US" sz="2700" dirty="0"/>
              <a:t>Seedlings growing in our sanctuary</a:t>
            </a:r>
          </a:p>
        </p:txBody>
      </p:sp>
      <p:pic>
        <p:nvPicPr>
          <p:cNvPr id="3" name="Picture 2" descr="P712060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914400"/>
            <a:ext cx="7620000" cy="5715000"/>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69014278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1" descr="PA210167.jpg"/>
          <p:cNvPicPr>
            <a:picLocks noChangeAspect="1"/>
          </p:cNvPicPr>
          <p:nvPr/>
        </p:nvPicPr>
        <p:blipFill rotWithShape="1">
          <a:blip r:embed="rId3" cstate="email">
            <a:extLst>
              <a:ext uri="{28A0092B-C50C-407E-A947-70E740481C1C}">
                <a14:useLocalDpi xmlns:a14="http://schemas.microsoft.com/office/drawing/2010/main"/>
              </a:ext>
            </a:extLst>
          </a:blip>
          <a:srcRect t="-4981"/>
          <a:stretch/>
        </p:blipFill>
        <p:spPr bwMode="auto">
          <a:xfrm>
            <a:off x="2000250" y="345060"/>
            <a:ext cx="4800600" cy="6400800"/>
          </a:xfrm>
          <a:prstGeom prst="rect">
            <a:avLst/>
          </a:prstGeom>
          <a:noFill/>
          <a:ln w="9525">
            <a:noFill/>
            <a:miter lim="800000"/>
            <a:headEnd/>
            <a:tailEnd/>
          </a:ln>
        </p:spPr>
      </p:pic>
      <p:sp>
        <p:nvSpPr>
          <p:cNvPr id="3" name="Title 3"/>
          <p:cNvSpPr txBox="1">
            <a:spLocks/>
          </p:cNvSpPr>
          <p:nvPr/>
        </p:nvSpPr>
        <p:spPr>
          <a:xfrm>
            <a:off x="419100" y="15844"/>
            <a:ext cx="8229600" cy="639761"/>
          </a:xfrm>
          <a:prstGeom prst="rect">
            <a:avLst/>
          </a:prstGeom>
        </p:spPr>
        <p:txBody>
          <a:bodyPr lIns="91422" tIns="45711" rIns="91422" bIns="45711">
            <a:normAutofit fontScale="90000" lnSpcReduction="10000"/>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charset="0"/>
                <a:cs typeface="ＭＳ Ｐゴシック" charset="0"/>
              </a:defRPr>
            </a:lvl1pPr>
            <a:lvl2pPr algn="ctr" rtl="0" eaLnBrk="0" fontAlgn="base" hangingPunct="0">
              <a:spcBef>
                <a:spcPct val="0"/>
              </a:spcBef>
              <a:spcAft>
                <a:spcPct val="0"/>
              </a:spcAft>
              <a:defRPr sz="4100" b="1">
                <a:solidFill>
                  <a:schemeClr val="tx1"/>
                </a:solidFill>
                <a:latin typeface="Lucida Sans" charset="0"/>
                <a:ea typeface="ＭＳ Ｐゴシック" charset="0"/>
                <a:cs typeface="ＭＳ Ｐゴシック" charset="0"/>
              </a:defRPr>
            </a:lvl2pPr>
            <a:lvl3pPr algn="ctr" rtl="0" eaLnBrk="0" fontAlgn="base" hangingPunct="0">
              <a:spcBef>
                <a:spcPct val="0"/>
              </a:spcBef>
              <a:spcAft>
                <a:spcPct val="0"/>
              </a:spcAft>
              <a:defRPr sz="4100" b="1">
                <a:solidFill>
                  <a:schemeClr val="tx1"/>
                </a:solidFill>
                <a:latin typeface="Lucida Sans" charset="0"/>
                <a:ea typeface="ＭＳ Ｐゴシック" charset="0"/>
                <a:cs typeface="ＭＳ Ｐゴシック" charset="0"/>
              </a:defRPr>
            </a:lvl3pPr>
            <a:lvl4pPr algn="ctr" rtl="0" eaLnBrk="0" fontAlgn="base" hangingPunct="0">
              <a:spcBef>
                <a:spcPct val="0"/>
              </a:spcBef>
              <a:spcAft>
                <a:spcPct val="0"/>
              </a:spcAft>
              <a:defRPr sz="4100" b="1">
                <a:solidFill>
                  <a:schemeClr val="tx1"/>
                </a:solidFill>
                <a:latin typeface="Lucida Sans" charset="0"/>
                <a:ea typeface="ＭＳ Ｐゴシック" charset="0"/>
                <a:cs typeface="ＭＳ Ｐゴシック" charset="0"/>
              </a:defRPr>
            </a:lvl4pPr>
            <a:lvl5pPr algn="ctr" rtl="0" eaLnBrk="0" fontAlgn="base" hangingPunct="0">
              <a:spcBef>
                <a:spcPct val="0"/>
              </a:spcBef>
              <a:spcAft>
                <a:spcPct val="0"/>
              </a:spcAft>
              <a:defRPr sz="4100" b="1">
                <a:solidFill>
                  <a:schemeClr val="tx1"/>
                </a:solidFill>
                <a:latin typeface="Lucida Sans" charset="0"/>
                <a:ea typeface="ＭＳ Ｐゴシック" charset="0"/>
                <a:cs typeface="ＭＳ Ｐゴシック" charset="0"/>
              </a:defRPr>
            </a:lvl5pPr>
            <a:lvl6pPr marL="457200" algn="ctr" rtl="0" fontAlgn="base">
              <a:spcBef>
                <a:spcPct val="0"/>
              </a:spcBef>
              <a:spcAft>
                <a:spcPct val="0"/>
              </a:spcAft>
              <a:defRPr sz="4100" b="1">
                <a:solidFill>
                  <a:schemeClr val="tx1"/>
                </a:solidFill>
                <a:latin typeface="Lucida Sans" charset="0"/>
                <a:ea typeface="ＭＳ Ｐゴシック" charset="0"/>
              </a:defRPr>
            </a:lvl6pPr>
            <a:lvl7pPr marL="914400" algn="ctr" rtl="0" fontAlgn="base">
              <a:spcBef>
                <a:spcPct val="0"/>
              </a:spcBef>
              <a:spcAft>
                <a:spcPct val="0"/>
              </a:spcAft>
              <a:defRPr sz="4100" b="1">
                <a:solidFill>
                  <a:schemeClr val="tx1"/>
                </a:solidFill>
                <a:latin typeface="Lucida Sans" charset="0"/>
                <a:ea typeface="ＭＳ Ｐゴシック" charset="0"/>
              </a:defRPr>
            </a:lvl7pPr>
            <a:lvl8pPr marL="1371600" algn="ctr" rtl="0" fontAlgn="base">
              <a:spcBef>
                <a:spcPct val="0"/>
              </a:spcBef>
              <a:spcAft>
                <a:spcPct val="0"/>
              </a:spcAft>
              <a:defRPr sz="4100" b="1">
                <a:solidFill>
                  <a:schemeClr val="tx1"/>
                </a:solidFill>
                <a:latin typeface="Lucida Sans" charset="0"/>
                <a:ea typeface="ＭＳ Ｐゴシック" charset="0"/>
              </a:defRPr>
            </a:lvl8pPr>
            <a:lvl9pPr marL="1828800" algn="ctr" rtl="0" fontAlgn="base">
              <a:spcBef>
                <a:spcPct val="0"/>
              </a:spcBef>
              <a:spcAft>
                <a:spcPct val="0"/>
              </a:spcAft>
              <a:defRPr sz="4100" b="1">
                <a:solidFill>
                  <a:schemeClr val="tx1"/>
                </a:solidFill>
                <a:latin typeface="Lucida Sans" charset="0"/>
                <a:ea typeface="ＭＳ Ｐゴシック" charset="0"/>
              </a:defRPr>
            </a:lvl9pPr>
          </a:lstStyle>
          <a:p>
            <a:pPr eaLnBrk="1" fontAlgn="auto" hangingPunct="1">
              <a:spcAft>
                <a:spcPts val="0"/>
              </a:spcAft>
              <a:defRPr/>
            </a:pPr>
            <a:r>
              <a:rPr lang="en-US" dirty="0" smtClean="0">
                <a:latin typeface="+mn-lt"/>
                <a:ea typeface="+mj-ea"/>
                <a:cs typeface="+mj-cs"/>
              </a:rPr>
              <a:t>Making a Fen ...</a:t>
            </a:r>
            <a:endParaRPr lang="en-US" dirty="0">
              <a:latin typeface="+mn-lt"/>
              <a:ea typeface="+mj-ea"/>
              <a:cs typeface="+mj-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1" descr="PB04022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500" y="142875"/>
            <a:ext cx="8763000" cy="657225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1" descr="PA21017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03 Yellow Lady Slipper.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624388" y="774699"/>
            <a:ext cx="4389120" cy="5852160"/>
          </a:xfrm>
          <a:prstGeom prst="rect">
            <a:avLst/>
          </a:prstGeom>
          <a:noFill/>
          <a:ln w="9525">
            <a:noFill/>
            <a:miter lim="800000"/>
            <a:headEnd/>
            <a:tailEnd/>
          </a:ln>
        </p:spPr>
      </p:pic>
      <p:pic>
        <p:nvPicPr>
          <p:cNvPr id="3" name="Picture 2" descr="IMG_4147.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000" y="774699"/>
            <a:ext cx="4389120" cy="5852160"/>
          </a:xfrm>
          <a:prstGeom prst="rect">
            <a:avLst/>
          </a:prstGeom>
        </p:spPr>
      </p:pic>
      <p:sp>
        <p:nvSpPr>
          <p:cNvPr id="4" name="TextBox 1"/>
          <p:cNvSpPr txBox="1">
            <a:spLocks noChangeArrowheads="1"/>
          </p:cNvSpPr>
          <p:nvPr/>
        </p:nvSpPr>
        <p:spPr bwMode="auto">
          <a:xfrm>
            <a:off x="127000" y="88901"/>
            <a:ext cx="8886508" cy="507813"/>
          </a:xfrm>
          <a:prstGeom prst="rect">
            <a:avLst/>
          </a:prstGeom>
          <a:noFill/>
          <a:ln w="9525">
            <a:noFill/>
            <a:miter lim="800000"/>
            <a:headEnd/>
            <a:tailEnd/>
          </a:ln>
        </p:spPr>
        <p:txBody>
          <a:bodyPr wrap="square" lIns="91422" tIns="45711" rIns="91422" bIns="45711">
            <a:prstTxWarp prst="textNoShape">
              <a:avLst/>
            </a:prstTxWarp>
            <a:spAutoFit/>
          </a:bodyPr>
          <a:lstStyle>
            <a:defPPr>
              <a:defRPr lang="en-US"/>
            </a:defPPr>
            <a:lvl1pPr algn="ctr" fontAlgn="auto">
              <a:spcAft>
                <a:spcPts val="0"/>
              </a:spcAft>
              <a:defRPr sz="2800" b="1">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n-lt"/>
                <a:ea typeface="+mj-ea"/>
                <a:cs typeface="+mj-cs"/>
              </a:defRPr>
            </a:lvl1pPr>
          </a:lstStyle>
          <a:p>
            <a:r>
              <a:rPr lang="en-US" sz="2700" dirty="0"/>
              <a:t>The Yellow Lady’</a:t>
            </a:r>
            <a:r>
              <a:rPr lang="en-US" altLang="ja-JP" sz="2700" dirty="0"/>
              <a:t>s Slipper   </a:t>
            </a:r>
            <a:r>
              <a:rPr lang="en-US" sz="2700" i="1" dirty="0"/>
              <a:t>Cypripedium </a:t>
            </a:r>
            <a:r>
              <a:rPr lang="en-US" sz="2700" i="1" dirty="0" err="1"/>
              <a:t>parviflorum</a:t>
            </a:r>
            <a:endParaRPr lang="en-US" sz="2700" i="1"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1" descr="PA21018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200" y="152400"/>
            <a:ext cx="8737600" cy="655320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1" descr="PA21017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1" descr="PA21017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500" y="142875"/>
            <a:ext cx="8763000" cy="657225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1" descr="PB04023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71450"/>
            <a:ext cx="8686800" cy="651510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 descr="PA21018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14300"/>
            <a:ext cx="8839200" cy="662940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1" descr="PA21019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500" y="142875"/>
            <a:ext cx="8763000" cy="657225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IMG_198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28111"/>
            <a:ext cx="8839200" cy="6601778"/>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1" descr="PA21020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70" y="2037684"/>
            <a:ext cx="8229600" cy="1143000"/>
          </a:xfrm>
        </p:spPr>
        <p:txBody>
          <a:bodyPr/>
          <a:lstStyle/>
          <a:p>
            <a:r>
              <a:rPr lang="en-US" dirty="0" smtClean="0"/>
              <a:t>Questions ?</a:t>
            </a:r>
            <a:endParaRPr lang="en-US" dirty="0"/>
          </a:p>
        </p:txBody>
      </p:sp>
    </p:spTree>
    <p:extLst>
      <p:ext uri="{BB962C8B-B14F-4D97-AF65-F5344CB8AC3E}">
        <p14:creationId xmlns:p14="http://schemas.microsoft.com/office/powerpoint/2010/main" val="53228980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519242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01612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18030</TotalTime>
  <Words>6335</Words>
  <Application>Microsoft Macintosh PowerPoint</Application>
  <PresentationFormat>On-screen Show (4:3)</PresentationFormat>
  <Paragraphs>805</Paragraphs>
  <Slides>114</Slides>
  <Notes>114</Notes>
  <HiddenSlides>0</HiddenSlides>
  <MMClips>0</MMClips>
  <ScaleCrop>false</ScaleCrop>
  <HeadingPairs>
    <vt:vector size="4" baseType="variant">
      <vt:variant>
        <vt:lpstr>Theme</vt:lpstr>
      </vt:variant>
      <vt:variant>
        <vt:i4>1</vt:i4>
      </vt:variant>
      <vt:variant>
        <vt:lpstr>Slide Titles</vt:lpstr>
      </vt:variant>
      <vt:variant>
        <vt:i4>114</vt:i4>
      </vt:variant>
    </vt:vector>
  </HeadingPairs>
  <TitlesOfParts>
    <vt:vector size="115" baseType="lpstr">
      <vt:lpstr>Apex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vt:lpstr>
      <vt:lpstr>How did this all start?</vt:lpstr>
      <vt:lpstr>The Program at Crossroads</vt:lpstr>
      <vt:lpstr>Our Lab</vt:lpstr>
      <vt:lpstr>What are we culturing? </vt:lpstr>
      <vt:lpstr>What are we culturing? </vt:lpstr>
      <vt:lpstr>What are we culturing? </vt:lpstr>
      <vt:lpstr>What are we culturing? </vt:lpstr>
      <vt:lpstr>How?</vt:lpstr>
      <vt:lpstr>PowerPoint Presentation</vt:lpstr>
      <vt:lpstr>Cross-Pollination</vt:lpstr>
      <vt:lpstr>First we need the seeds</vt:lpstr>
      <vt:lpstr>Harvesting the Precious Seeds . . .</vt:lpstr>
      <vt:lpstr>Slipper Seeds</vt:lpstr>
      <vt:lpstr>The Seed of C. reginae</vt:lpstr>
      <vt:lpstr>We Stripped Off the Outer Seed Coat</vt:lpstr>
      <vt:lpstr>A seed sliced and stained</vt:lpstr>
      <vt:lpstr>PowerPoint Presentation</vt:lpstr>
      <vt:lpstr>We use the seeds to grow seedlings in sterile culture</vt:lpstr>
      <vt:lpstr>Weakening the seed coat</vt:lpstr>
      <vt:lpstr>Inoculating the Seeds</vt:lpstr>
      <vt:lpstr>PowerPoint Presentation</vt:lpstr>
      <vt:lpstr>PowerPoint Presentation</vt:lpstr>
      <vt:lpstr>PowerPoint Presentation</vt:lpstr>
      <vt:lpstr>PowerPoint Presentation</vt:lpstr>
      <vt:lpstr>Sealing the Tubes</vt:lpstr>
      <vt:lpstr>PowerPoint Presentation</vt:lpstr>
      <vt:lpstr>PowerPoint Presentation</vt:lpstr>
      <vt:lpstr>PowerPoint Presentation</vt:lpstr>
      <vt:lpstr>PowerPoint Presentation</vt:lpstr>
      <vt:lpstr>Seedlings</vt:lpstr>
      <vt:lpstr>Two Entwined Seedlings</vt:lpstr>
      <vt:lpstr>Economizing on Culture Containers</vt:lpstr>
      <vt:lpstr>Scanning Electron micrograph</vt:lpstr>
      <vt:lpstr>Showy slipper seedlings are available at our poster</vt:lpstr>
      <vt:lpstr>Getting ready for vernalization. . .</vt:lpstr>
      <vt:lpstr>PowerPoint Presentation</vt:lpstr>
      <vt:lpstr>PowerPoint Presentation</vt:lpstr>
      <vt:lpstr>PowerPoint Presentation</vt:lpstr>
      <vt:lpstr>Dirt</vt:lpstr>
      <vt:lpstr>PowerPoint Presentation</vt:lpstr>
      <vt:lpstr>Soil-less</vt:lpstr>
      <vt:lpstr>In Agar</vt:lpstr>
      <vt:lpstr>PowerPoint Presentation</vt:lpstr>
      <vt:lpstr>PowerPoint Presentation</vt:lpstr>
      <vt:lpstr>Creating a Fen</vt:lpstr>
      <vt:lpstr>PowerPoint Presentation</vt:lpstr>
      <vt:lpstr>PowerPoint Presentation</vt:lpstr>
      <vt:lpstr>PowerPoint Presentation</vt:lpstr>
      <vt:lpstr>PowerPoint Presentation</vt:lpstr>
      <vt:lpstr>Locating a home-made fen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vt:lpstr>
      <vt:lpstr>PowerPoint Presentation</vt:lpstr>
      <vt:lpstr>PowerPoint Presentation</vt:lpstr>
      <vt:lpstr>Lady’s Slippers in the wild</vt:lpstr>
      <vt:lpstr>Lady’s Slippers in the wild</vt:lpstr>
      <vt:lpstr>PowerPoint Presentation</vt:lpstr>
      <vt:lpstr>PowerPoint Presentation</vt:lpstr>
      <vt:lpstr>Showy Lady’s Slippers in the wild</vt:lpstr>
      <vt:lpstr>PowerPoint Presentation</vt:lpstr>
      <vt:lpstr>Ram’s Head Slipper in the wild</vt:lpstr>
      <vt:lpstr>PowerPoint Presentation</vt:lpstr>
      <vt:lpstr>PowerPoint Presentation</vt:lpstr>
      <vt:lpstr>Pink Lady’s Slippers in the wild</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Faletra</dc:creator>
  <cp:lastModifiedBy>Ellie Kyung</cp:lastModifiedBy>
  <cp:revision>501</cp:revision>
  <cp:lastPrinted>2015-05-07T18:57:46Z</cp:lastPrinted>
  <dcterms:created xsi:type="dcterms:W3CDTF">2015-01-18T22:25:21Z</dcterms:created>
  <dcterms:modified xsi:type="dcterms:W3CDTF">2016-06-22T03:04:30Z</dcterms:modified>
</cp:coreProperties>
</file>